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1"/>
  </p:notesMasterIdLst>
  <p:sldIdLst>
    <p:sldId id="257" r:id="rId2"/>
    <p:sldId id="346" r:id="rId3"/>
    <p:sldId id="347" r:id="rId4"/>
    <p:sldId id="348" r:id="rId5"/>
    <p:sldId id="349" r:id="rId6"/>
    <p:sldId id="350" r:id="rId7"/>
    <p:sldId id="344" r:id="rId8"/>
    <p:sldId id="345" r:id="rId9"/>
    <p:sldId id="292" r:id="rId10"/>
    <p:sldId id="325" r:id="rId11"/>
    <p:sldId id="326" r:id="rId12"/>
    <p:sldId id="327" r:id="rId13"/>
    <p:sldId id="328" r:id="rId14"/>
    <p:sldId id="332" r:id="rId15"/>
    <p:sldId id="331" r:id="rId16"/>
    <p:sldId id="329" r:id="rId17"/>
    <p:sldId id="330" r:id="rId18"/>
    <p:sldId id="333" r:id="rId19"/>
    <p:sldId id="334" r:id="rId20"/>
    <p:sldId id="335" r:id="rId21"/>
    <p:sldId id="336" r:id="rId22"/>
    <p:sldId id="337" r:id="rId23"/>
    <p:sldId id="338" r:id="rId24"/>
    <p:sldId id="343" r:id="rId25"/>
    <p:sldId id="351" r:id="rId26"/>
    <p:sldId id="352" r:id="rId27"/>
    <p:sldId id="353" r:id="rId28"/>
    <p:sldId id="354" r:id="rId29"/>
    <p:sldId id="355" r:id="rId30"/>
    <p:sldId id="356" r:id="rId31"/>
    <p:sldId id="357" r:id="rId32"/>
    <p:sldId id="358" r:id="rId33"/>
    <p:sldId id="359" r:id="rId34"/>
    <p:sldId id="360" r:id="rId35"/>
    <p:sldId id="361" r:id="rId36"/>
    <p:sldId id="362" r:id="rId37"/>
    <p:sldId id="363" r:id="rId38"/>
    <p:sldId id="364" r:id="rId39"/>
    <p:sldId id="365" r:id="rId40"/>
  </p:sldIdLst>
  <p:sldSz cx="12192000" cy="6858000"/>
  <p:notesSz cx="6858000" cy="9144000"/>
  <p:embeddedFontLst>
    <p:embeddedFont>
      <p:font typeface="华文中宋" panose="02010600040101010101" pitchFamily="2" charset="-122"/>
      <p:regular r:id="rId42"/>
    </p:embeddedFont>
    <p:embeddedFont>
      <p:font typeface="Dutch801 Rm BT" panose="02020603060505020304" pitchFamily="18" charset="0"/>
      <p:regular r:id="rId43"/>
      <p:bold r:id="rId44"/>
      <p:italic r:id="rId45"/>
      <p:boldItalic r:id="rId46"/>
    </p:embeddedFont>
    <p:embeddedFont>
      <p:font typeface="Impact" panose="020B0806030902050204" pitchFamily="34" charset="0"/>
      <p:regular r:id="rId47"/>
    </p:embeddedFont>
    <p:embeddedFont>
      <p:font typeface="黑体" panose="02010609060101010101" pitchFamily="49" charset="-122"/>
      <p:regular r:id="rId48"/>
    </p:embeddedFont>
    <p:embeddedFont>
      <p:font typeface="微软雅黑" panose="020B0503020204020204" pitchFamily="34" charset="-122"/>
      <p:regular r:id="rId49"/>
      <p:bold r:id="rId50"/>
    </p:embeddedFont>
    <p:embeddedFont>
      <p:font typeface="Bahnschrift SemiLight" panose="020B0502040204020203" pitchFamily="34" charset="0"/>
      <p:regular r:id="rId51"/>
    </p:embeddedFont>
    <p:embeddedFont>
      <p:font typeface="等线" panose="02010600030101010101" pitchFamily="2" charset="-122"/>
      <p:regular r:id="rId52"/>
      <p:bold r:id="rId53"/>
    </p:embeddedFont>
  </p:embeddedFontLst>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朝阳 司" initials="朝司"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FF"/>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68" autoAdjust="0"/>
    <p:restoredTop sz="79924" autoAdjust="0"/>
  </p:normalViewPr>
  <p:slideViewPr>
    <p:cSldViewPr snapToGrid="0" showGuides="1">
      <p:cViewPr varScale="1">
        <p:scale>
          <a:sx n="82" d="100"/>
          <a:sy n="82" d="100"/>
        </p:scale>
        <p:origin x="619" y="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2023/11/2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panose="02010600040101010101" charset="-122"/>
              </a:defRPr>
            </a:lvl1pPr>
            <a:lvl2pPr marL="742950" indent="-285750">
              <a:defRPr sz="2000" b="1">
                <a:solidFill>
                  <a:schemeClr val="tx1"/>
                </a:solidFill>
                <a:latin typeface="Arial" panose="020B0604020202020204" pitchFamily="34" charset="0"/>
                <a:ea typeface="华文中宋" panose="02010600040101010101" charset="-122"/>
              </a:defRPr>
            </a:lvl2pPr>
            <a:lvl3pPr marL="1143000" indent="-228600">
              <a:defRPr sz="2000" b="1">
                <a:solidFill>
                  <a:schemeClr val="tx1"/>
                </a:solidFill>
                <a:latin typeface="Arial" panose="020B0604020202020204" pitchFamily="34" charset="0"/>
                <a:ea typeface="华文中宋" panose="02010600040101010101" charset="-122"/>
              </a:defRPr>
            </a:lvl3pPr>
            <a:lvl4pPr marL="1600200" indent="-228600">
              <a:defRPr sz="2000" b="1">
                <a:solidFill>
                  <a:schemeClr val="tx1"/>
                </a:solidFill>
                <a:latin typeface="Arial" panose="020B0604020202020204" pitchFamily="34" charset="0"/>
                <a:ea typeface="华文中宋" panose="02010600040101010101" charset="-122"/>
              </a:defRPr>
            </a:lvl4pPr>
            <a:lvl5pPr marL="2057400" indent="-228600">
              <a:defRPr sz="2000" b="1">
                <a:solidFill>
                  <a:schemeClr val="tx1"/>
                </a:solidFill>
                <a:latin typeface="Arial" panose="020B0604020202020204" pitchFamily="34" charset="0"/>
                <a:ea typeface="华文中宋" panose="02010600040101010101"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2023/11/2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2023/11/2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2023/11/2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2023/11/2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t>2023/11/2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2023/11/2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2023/11/2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2023/11/2</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24.xml"/><Relationship Id="rId7" Type="http://schemas.openxmlformats.org/officeDocument/2006/relationships/notesSlide" Target="../notesSlides/notesSlide18.xml"/><Relationship Id="rId12" Type="http://schemas.openxmlformats.org/officeDocument/2006/relationships/image" Target="../media/image5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2.xml"/><Relationship Id="rId11" Type="http://schemas.openxmlformats.org/officeDocument/2006/relationships/image" Target="../media/image56.png"/><Relationship Id="rId5" Type="http://schemas.openxmlformats.org/officeDocument/2006/relationships/tags" Target="../tags/tag26.xml"/><Relationship Id="rId10" Type="http://schemas.openxmlformats.org/officeDocument/2006/relationships/image" Target="../media/image55.png"/><Relationship Id="rId4" Type="http://schemas.openxmlformats.org/officeDocument/2006/relationships/tags" Target="../tags/tag25.xml"/><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2.xml"/><Relationship Id="rId18" Type="http://schemas.openxmlformats.org/officeDocument/2006/relationships/image" Target="../media/image17.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16.png"/><Relationship Id="rId2" Type="http://schemas.openxmlformats.org/officeDocument/2006/relationships/tags" Target="../tags/tag3.xml"/><Relationship Id="rId16" Type="http://schemas.openxmlformats.org/officeDocument/2006/relationships/image" Target="../media/image15.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14.png"/><Relationship Id="rId10" Type="http://schemas.openxmlformats.org/officeDocument/2006/relationships/tags" Target="../tags/tag11.xml"/><Relationship Id="rId19" Type="http://schemas.openxmlformats.org/officeDocument/2006/relationships/image" Target="../media/image18.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16.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4.png"/><Relationship Id="rId5" Type="http://schemas.openxmlformats.org/officeDocument/2006/relationships/tags" Target="../tags/tag18.xml"/><Relationship Id="rId10" Type="http://schemas.openxmlformats.org/officeDocument/2006/relationships/notesSlide" Target="../notesSlides/notesSlide8.xml"/><Relationship Id="rId4" Type="http://schemas.openxmlformats.org/officeDocument/2006/relationships/tags" Target="../tags/tag17.xml"/><Relationship Id="rId9"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charset="-122"/>
              <a:cs typeface="+mn-cs"/>
            </a:endParaRPr>
          </a:p>
        </p:txBody>
      </p:sp>
      <p:sp>
        <p:nvSpPr>
          <p:cNvPr id="2" name="标题 1"/>
          <p:cNvSpPr>
            <a:spLocks noGrp="1"/>
          </p:cNvSpPr>
          <p:nvPr>
            <p:ph type="ctrTitle"/>
          </p:nvPr>
        </p:nvSpPr>
        <p:spPr>
          <a:xfrm>
            <a:off x="1623152" y="1778565"/>
            <a:ext cx="9144000" cy="1992963"/>
          </a:xfrm>
        </p:spPr>
        <p:txBody>
          <a:bodyPr>
            <a:normAutofit/>
          </a:bodyPr>
          <a:lstStyle/>
          <a:p>
            <a:r>
              <a:rPr lang="en-US" altLang="zh-CN" sz="4400" b="1" dirty="0">
                <a:latin typeface="黑体" panose="02010609060101010101" pitchFamily="49" charset="-122"/>
                <a:ea typeface="黑体" panose="02010609060101010101" pitchFamily="49" charset="-122"/>
              </a:rPr>
              <a:t>XV6</a:t>
            </a:r>
            <a:r>
              <a:rPr lang="zh-CN" altLang="en-US" sz="4400" b="1" dirty="0">
                <a:latin typeface="黑体" panose="02010609060101010101" pitchFamily="49" charset="-122"/>
                <a:ea typeface="黑体" panose="02010609060101010101" pitchFamily="49" charset="-122"/>
              </a:rPr>
              <a:t>实例分析</a:t>
            </a:r>
            <a:r>
              <a:rPr lang="en-US" altLang="zh-CN" sz="4400" b="1" dirty="0">
                <a:latin typeface="黑体" panose="02010609060101010101" pitchFamily="49" charset="-122"/>
                <a:ea typeface="黑体" panose="02010609060101010101" pitchFamily="49" charset="-122"/>
              </a:rPr>
              <a:t/>
            </a:r>
            <a:br>
              <a:rPr lang="en-US" altLang="zh-CN" sz="4400" b="1" dirty="0">
                <a:latin typeface="黑体" panose="02010609060101010101" pitchFamily="49" charset="-122"/>
                <a:ea typeface="黑体" panose="02010609060101010101" pitchFamily="49" charset="-122"/>
              </a:rPr>
            </a:br>
            <a:r>
              <a:rPr lang="zh-CN" altLang="en-US" sz="4400" b="1" dirty="0">
                <a:latin typeface="黑体" panose="02010609060101010101" pitchFamily="49" charset="-122"/>
                <a:ea typeface="黑体" panose="02010609060101010101" pitchFamily="49" charset="-122"/>
              </a:rPr>
              <a:t>时钟中断与系统调用中的同步</a:t>
            </a:r>
          </a:p>
        </p:txBody>
      </p:sp>
      <p:sp>
        <p:nvSpPr>
          <p:cNvPr id="3" name="副标题 2"/>
          <p:cNvSpPr>
            <a:spLocks noGrp="1"/>
          </p:cNvSpPr>
          <p:nvPr>
            <p:ph type="subTitle" idx="1"/>
          </p:nvPr>
        </p:nvSpPr>
        <p:spPr>
          <a:xfrm>
            <a:off x="3919239" y="3661970"/>
            <a:ext cx="9144000" cy="1970829"/>
          </a:xfrm>
        </p:spPr>
        <p:txBody>
          <a:bodyPr>
            <a:normAutofit/>
          </a:bodyPr>
          <a:lstStyle/>
          <a:p>
            <a:r>
              <a:rPr lang="en-US" altLang="zh-CN" sz="2800" dirty="0">
                <a:latin typeface="Times New Roman" panose="02020603050405020304" pitchFamily="18" charset="0"/>
                <a:cs typeface="Times New Roman" panose="02020603050405020304" pitchFamily="18" charset="0"/>
              </a:rPr>
              <a:t>——</a:t>
            </a:r>
            <a:r>
              <a:rPr lang="zh-CN" altLang="en-US" sz="2800" dirty="0">
                <a:latin typeface="+mn-ea"/>
              </a:rPr>
              <a:t>第</a:t>
            </a:r>
            <a:r>
              <a:rPr lang="en-US" altLang="zh-CN" sz="2800" dirty="0">
                <a:latin typeface="+mn-ea"/>
              </a:rPr>
              <a:t>16</a:t>
            </a:r>
            <a:r>
              <a:rPr lang="zh-CN" altLang="en-US" sz="2800" dirty="0">
                <a:latin typeface="+mn-ea"/>
              </a:rPr>
              <a:t>组</a:t>
            </a:r>
            <a:endParaRPr lang="en-US" altLang="zh-CN" sz="2800" dirty="0">
              <a:latin typeface="+mn-ea"/>
            </a:endParaRPr>
          </a:p>
          <a:p>
            <a:r>
              <a:rPr lang="zh-CN" altLang="en-US" sz="2800" dirty="0">
                <a:latin typeface="+mn-ea"/>
              </a:rPr>
              <a:t>小组成员：席华森，姚晨珖，魏歆哲，李昊旭</a:t>
            </a:r>
          </a:p>
        </p:txBody>
      </p:sp>
      <p:pic>
        <p:nvPicPr>
          <p:cNvPr id="6" name="图片 5" descr="横版组合——透明.png"/>
          <p:cNvPicPr>
            <a:picLocks noChangeAspect="1"/>
          </p:cNvPicPr>
          <p:nvPr/>
        </p:nvPicPr>
        <p:blipFill>
          <a:blip r:embed="rId4"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xv6</a:t>
            </a:r>
            <a:r>
              <a:rPr lang="zh-CN" altLang="en-US" dirty="0"/>
              <a:t>中</a:t>
            </a:r>
            <a:r>
              <a:rPr lang="en-US" altLang="zh-CN" dirty="0"/>
              <a:t>sleep</a:t>
            </a:r>
            <a:r>
              <a:rPr lang="zh-CN" altLang="en-US" dirty="0"/>
              <a:t>函数的实现：从</a:t>
            </a:r>
            <a:r>
              <a:rPr lang="en-US" altLang="zh-CN" dirty="0" err="1">
                <a:solidFill>
                  <a:srgbClr val="FF0000"/>
                </a:solidFill>
              </a:rPr>
              <a:t>usr</a:t>
            </a:r>
            <a:r>
              <a:rPr lang="zh-CN" altLang="en-US" dirty="0"/>
              <a:t>到</a:t>
            </a:r>
            <a:r>
              <a:rPr lang="en-US" altLang="zh-CN" dirty="0"/>
              <a:t>kernel</a:t>
            </a:r>
            <a:endParaRPr lang="zh-CN" altLang="en-US" dirty="0"/>
          </a:p>
        </p:txBody>
      </p:sp>
      <p:pic>
        <p:nvPicPr>
          <p:cNvPr id="7" name="图片 6"/>
          <p:cNvPicPr>
            <a:picLocks noChangeAspect="1"/>
          </p:cNvPicPr>
          <p:nvPr/>
        </p:nvPicPr>
        <p:blipFill rotWithShape="1">
          <a:blip r:embed="rId3"/>
          <a:srcRect t="1314"/>
          <a:stretch>
            <a:fillRect/>
          </a:stretch>
        </p:blipFill>
        <p:spPr>
          <a:xfrm>
            <a:off x="313598" y="1154804"/>
            <a:ext cx="4377152" cy="3200607"/>
          </a:xfrm>
          <a:prstGeom prst="rect">
            <a:avLst/>
          </a:prstGeom>
        </p:spPr>
      </p:pic>
      <p:pic>
        <p:nvPicPr>
          <p:cNvPr id="9" name="图片 8"/>
          <p:cNvPicPr>
            <a:picLocks noChangeAspect="1"/>
          </p:cNvPicPr>
          <p:nvPr/>
        </p:nvPicPr>
        <p:blipFill>
          <a:blip r:embed="rId4"/>
          <a:stretch>
            <a:fillRect/>
          </a:stretch>
        </p:blipFill>
        <p:spPr>
          <a:xfrm>
            <a:off x="4811754" y="4355411"/>
            <a:ext cx="3173823" cy="2150525"/>
          </a:xfrm>
          <a:prstGeom prst="rect">
            <a:avLst/>
          </a:prstGeom>
        </p:spPr>
      </p:pic>
      <p:pic>
        <p:nvPicPr>
          <p:cNvPr id="11" name="图片 10"/>
          <p:cNvPicPr>
            <a:picLocks noChangeAspect="1"/>
          </p:cNvPicPr>
          <p:nvPr/>
        </p:nvPicPr>
        <p:blipFill>
          <a:blip r:embed="rId5"/>
          <a:stretch>
            <a:fillRect/>
          </a:stretch>
        </p:blipFill>
        <p:spPr>
          <a:xfrm>
            <a:off x="7241340" y="1280126"/>
            <a:ext cx="4471337" cy="2650535"/>
          </a:xfrm>
          <a:prstGeom prst="rect">
            <a:avLst/>
          </a:prstGeom>
        </p:spPr>
      </p:pic>
      <p:sp>
        <p:nvSpPr>
          <p:cNvPr id="12" name="矩形: 圆角 11"/>
          <p:cNvSpPr/>
          <p:nvPr/>
        </p:nvSpPr>
        <p:spPr>
          <a:xfrm>
            <a:off x="1268361" y="3755923"/>
            <a:ext cx="757084" cy="21630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96392" y="4476566"/>
            <a:ext cx="2409039" cy="523220"/>
          </a:xfrm>
          <a:prstGeom prst="rect">
            <a:avLst/>
          </a:prstGeom>
          <a:noFill/>
        </p:spPr>
        <p:txBody>
          <a:bodyPr wrap="square" rtlCol="0">
            <a:spAutoFit/>
          </a:bodyPr>
          <a:lstStyle/>
          <a:p>
            <a:r>
              <a:rPr lang="en-US" altLang="zh-CN" sz="2800" dirty="0">
                <a:latin typeface="Dutch801 Rm BT" panose="02020603060505020304" pitchFamily="18" charset="0"/>
              </a:rPr>
              <a:t>user/</a:t>
            </a:r>
            <a:r>
              <a:rPr lang="en-US" altLang="zh-CN" sz="2800" dirty="0" err="1">
                <a:latin typeface="Dutch801 Rm BT" panose="02020603060505020304" pitchFamily="18" charset="0"/>
              </a:rPr>
              <a:t>zombie.c</a:t>
            </a:r>
            <a:endParaRPr lang="zh-CN" altLang="en-US" sz="2800" dirty="0">
              <a:latin typeface="Dutch801 Rm BT" panose="02020603060505020304" pitchFamily="18" charset="0"/>
            </a:endParaRPr>
          </a:p>
        </p:txBody>
      </p:sp>
      <p:sp>
        <p:nvSpPr>
          <p:cNvPr id="14" name="文本框 13"/>
          <p:cNvSpPr txBox="1"/>
          <p:nvPr/>
        </p:nvSpPr>
        <p:spPr>
          <a:xfrm>
            <a:off x="5073192" y="3832191"/>
            <a:ext cx="2168148" cy="523220"/>
          </a:xfrm>
          <a:prstGeom prst="rect">
            <a:avLst/>
          </a:prstGeom>
          <a:noFill/>
        </p:spPr>
        <p:txBody>
          <a:bodyPr wrap="square" rtlCol="0">
            <a:spAutoFit/>
          </a:bodyPr>
          <a:lstStyle/>
          <a:p>
            <a:r>
              <a:rPr lang="en-US" altLang="zh-CN" sz="2800" dirty="0">
                <a:latin typeface="Dutch801 Rm BT" panose="02020603060505020304" pitchFamily="18" charset="0"/>
              </a:rPr>
              <a:t>user/</a:t>
            </a:r>
            <a:r>
              <a:rPr lang="en-US" altLang="zh-CN" sz="2800" dirty="0" err="1">
                <a:latin typeface="Dutch801 Rm BT" panose="02020603060505020304" pitchFamily="18" charset="0"/>
              </a:rPr>
              <a:t>usys.S</a:t>
            </a:r>
            <a:endParaRPr lang="zh-CN" altLang="en-US" sz="2800" dirty="0">
              <a:latin typeface="Dutch801 Rm BT" panose="02020603060505020304" pitchFamily="18" charset="0"/>
            </a:endParaRPr>
          </a:p>
        </p:txBody>
      </p:sp>
      <p:sp>
        <p:nvSpPr>
          <p:cNvPr id="15" name="文本框 14"/>
          <p:cNvSpPr txBox="1"/>
          <p:nvPr/>
        </p:nvSpPr>
        <p:spPr>
          <a:xfrm>
            <a:off x="9213859" y="3972232"/>
            <a:ext cx="2540605" cy="523220"/>
          </a:xfrm>
          <a:prstGeom prst="rect">
            <a:avLst/>
          </a:prstGeom>
          <a:noFill/>
        </p:spPr>
        <p:txBody>
          <a:bodyPr wrap="square" rtlCol="0">
            <a:spAutoFit/>
          </a:bodyPr>
          <a:lstStyle/>
          <a:p>
            <a:r>
              <a:rPr lang="en-US" altLang="zh-CN" sz="2800" dirty="0">
                <a:latin typeface="Dutch801 Rm BT" panose="02020603060505020304" pitchFamily="18" charset="0"/>
              </a:rPr>
              <a:t>kernel/</a:t>
            </a:r>
            <a:r>
              <a:rPr lang="en-US" altLang="zh-CN" sz="2800" dirty="0" err="1">
                <a:latin typeface="Dutch801 Rm BT" panose="02020603060505020304" pitchFamily="18" charset="0"/>
              </a:rPr>
              <a:t>syscall.c</a:t>
            </a:r>
            <a:endParaRPr lang="zh-CN" altLang="en-US" sz="2800" dirty="0">
              <a:latin typeface="Dutch801 Rm BT" panose="02020603060505020304" pitchFamily="18" charset="0"/>
            </a:endParaRPr>
          </a:p>
        </p:txBody>
      </p:sp>
      <p:sp>
        <p:nvSpPr>
          <p:cNvPr id="16" name="矩形: 圆角 15"/>
          <p:cNvSpPr/>
          <p:nvPr/>
        </p:nvSpPr>
        <p:spPr>
          <a:xfrm>
            <a:off x="4871883" y="4780161"/>
            <a:ext cx="1076633" cy="358795"/>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p:cNvSpPr/>
          <p:nvPr/>
        </p:nvSpPr>
        <p:spPr>
          <a:xfrm rot="16642575">
            <a:off x="6582101" y="3816179"/>
            <a:ext cx="2556267" cy="228962"/>
          </a:xfrm>
          <a:prstGeom prst="rightArrow">
            <a:avLst>
              <a:gd name="adj1" fmla="val 50000"/>
              <a:gd name="adj2" fmla="val 136148"/>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箭头: 右 17"/>
          <p:cNvSpPr/>
          <p:nvPr/>
        </p:nvSpPr>
        <p:spPr>
          <a:xfrm rot="917216">
            <a:off x="2085717" y="4259798"/>
            <a:ext cx="2715427" cy="224243"/>
          </a:xfrm>
          <a:prstGeom prst="rightArrow">
            <a:avLst>
              <a:gd name="adj1" fmla="val 50000"/>
              <a:gd name="adj2" fmla="val 136148"/>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 name="矩形: 圆角 2"/>
          <p:cNvSpPr/>
          <p:nvPr/>
        </p:nvSpPr>
        <p:spPr>
          <a:xfrm>
            <a:off x="6227246" y="5212914"/>
            <a:ext cx="1714678" cy="358795"/>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520903" y="2329681"/>
            <a:ext cx="1468985" cy="358795"/>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985577" y="4980216"/>
            <a:ext cx="2249429" cy="954107"/>
          </a:xfrm>
          <a:prstGeom prst="rect">
            <a:avLst/>
          </a:prstGeom>
          <a:noFill/>
        </p:spPr>
        <p:txBody>
          <a:bodyPr wrap="square" rtlCol="0">
            <a:spAutoFit/>
          </a:bodyPr>
          <a:lstStyle/>
          <a:p>
            <a:r>
              <a:rPr lang="zh-CN" altLang="en-US" sz="2800" dirty="0">
                <a:solidFill>
                  <a:srgbClr val="FF0000"/>
                </a:solidFill>
                <a:latin typeface="+mj-lt"/>
                <a:ea typeface="+mj-ea"/>
                <a:cs typeface="+mj-cs"/>
              </a:rPr>
              <a:t>系统调用号</a:t>
            </a:r>
            <a:r>
              <a:rPr lang="en-US" altLang="zh-CN" sz="2800" dirty="0">
                <a:solidFill>
                  <a:srgbClr val="FF0000"/>
                </a:solidFill>
                <a:latin typeface="+mj-lt"/>
                <a:ea typeface="+mj-ea"/>
                <a:cs typeface="+mj-cs"/>
              </a:rPr>
              <a:t>Value:</a:t>
            </a:r>
            <a:r>
              <a:rPr lang="zh-CN" altLang="en-US" sz="2800" dirty="0">
                <a:solidFill>
                  <a:srgbClr val="FF0000"/>
                </a:solidFill>
                <a:latin typeface="+mj-lt"/>
                <a:ea typeface="+mj-ea"/>
                <a:cs typeface="+mj-cs"/>
              </a:rPr>
              <a:t> </a:t>
            </a:r>
            <a:r>
              <a:rPr lang="en-US" altLang="zh-CN" sz="2800" dirty="0">
                <a:solidFill>
                  <a:srgbClr val="FF0000"/>
                </a:solidFill>
                <a:latin typeface="+mj-lt"/>
                <a:ea typeface="+mj-ea"/>
                <a:cs typeface="+mj-cs"/>
              </a:rPr>
              <a:t>13</a:t>
            </a:r>
            <a:endParaRPr lang="zh-CN" altLang="en-US" sz="2800" dirty="0">
              <a:solidFill>
                <a:srgbClr val="FF0000"/>
              </a:solidFill>
              <a:latin typeface="+mj-lt"/>
              <a:ea typeface="+mj-ea"/>
              <a:cs typeface="+mj-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10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heel(1)">
                                      <p:cBhvr>
                                        <p:cTn id="12" dur="75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75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xv6</a:t>
            </a:r>
            <a:r>
              <a:rPr lang="zh-CN" altLang="en-US" dirty="0"/>
              <a:t>中</a:t>
            </a:r>
            <a:r>
              <a:rPr lang="en-US" altLang="zh-CN" dirty="0"/>
              <a:t>sleep</a:t>
            </a:r>
            <a:r>
              <a:rPr lang="zh-CN" altLang="en-US" dirty="0"/>
              <a:t>函数的实现：从</a:t>
            </a:r>
            <a:r>
              <a:rPr lang="en-US" altLang="zh-CN" dirty="0" err="1"/>
              <a:t>usr</a:t>
            </a:r>
            <a:r>
              <a:rPr lang="zh-CN" altLang="en-US" dirty="0"/>
              <a:t>到</a:t>
            </a:r>
            <a:r>
              <a:rPr lang="en-US" altLang="zh-CN" dirty="0">
                <a:solidFill>
                  <a:srgbClr val="FF0000"/>
                </a:solidFill>
              </a:rPr>
              <a:t>kernel</a:t>
            </a:r>
            <a:endParaRPr lang="zh-CN" altLang="en-US" dirty="0">
              <a:solidFill>
                <a:srgbClr val="FF0000"/>
              </a:solidFill>
            </a:endParaRPr>
          </a:p>
        </p:txBody>
      </p:sp>
      <p:pic>
        <p:nvPicPr>
          <p:cNvPr id="4" name="图片 3"/>
          <p:cNvPicPr>
            <a:picLocks noChangeAspect="1"/>
          </p:cNvPicPr>
          <p:nvPr/>
        </p:nvPicPr>
        <p:blipFill rotWithShape="1">
          <a:blip r:embed="rId3"/>
          <a:srcRect t="1792"/>
          <a:stretch>
            <a:fillRect/>
          </a:stretch>
        </p:blipFill>
        <p:spPr>
          <a:xfrm>
            <a:off x="493160" y="1214391"/>
            <a:ext cx="3391947" cy="4036035"/>
          </a:xfrm>
          <a:prstGeom prst="rect">
            <a:avLst/>
          </a:prstGeom>
        </p:spPr>
      </p:pic>
      <p:pic>
        <p:nvPicPr>
          <p:cNvPr id="6" name="图片 5"/>
          <p:cNvPicPr>
            <a:picLocks noChangeAspect="1"/>
          </p:cNvPicPr>
          <p:nvPr/>
        </p:nvPicPr>
        <p:blipFill>
          <a:blip r:embed="rId4"/>
          <a:stretch>
            <a:fillRect/>
          </a:stretch>
        </p:blipFill>
        <p:spPr>
          <a:xfrm>
            <a:off x="4350773" y="1040154"/>
            <a:ext cx="4876801" cy="5817846"/>
          </a:xfrm>
          <a:prstGeom prst="rect">
            <a:avLst/>
          </a:prstGeom>
        </p:spPr>
      </p:pic>
      <p:sp>
        <p:nvSpPr>
          <p:cNvPr id="8" name="文本框 7"/>
          <p:cNvSpPr txBox="1"/>
          <p:nvPr/>
        </p:nvSpPr>
        <p:spPr>
          <a:xfrm>
            <a:off x="918830" y="5284839"/>
            <a:ext cx="2540605" cy="523220"/>
          </a:xfrm>
          <a:prstGeom prst="rect">
            <a:avLst/>
          </a:prstGeom>
          <a:noFill/>
        </p:spPr>
        <p:txBody>
          <a:bodyPr wrap="square" rtlCol="0">
            <a:spAutoFit/>
          </a:bodyPr>
          <a:lstStyle/>
          <a:p>
            <a:r>
              <a:rPr lang="en-US" altLang="zh-CN" sz="2800" dirty="0">
                <a:latin typeface="Dutch801 Rm BT" panose="02020603060505020304" pitchFamily="18" charset="0"/>
              </a:rPr>
              <a:t>kernel/</a:t>
            </a:r>
            <a:r>
              <a:rPr lang="en-US" altLang="zh-CN" sz="2800" dirty="0" err="1">
                <a:latin typeface="Dutch801 Rm BT" panose="02020603060505020304" pitchFamily="18" charset="0"/>
              </a:rPr>
              <a:t>syscall.c</a:t>
            </a:r>
            <a:endParaRPr lang="zh-CN" altLang="en-US" sz="2800" dirty="0">
              <a:latin typeface="Dutch801 Rm BT" panose="02020603060505020304" pitchFamily="18" charset="0"/>
            </a:endParaRPr>
          </a:p>
        </p:txBody>
      </p:sp>
      <p:sp>
        <p:nvSpPr>
          <p:cNvPr id="10" name="文本框 9"/>
          <p:cNvSpPr txBox="1"/>
          <p:nvPr/>
        </p:nvSpPr>
        <p:spPr>
          <a:xfrm>
            <a:off x="9227574" y="1040154"/>
            <a:ext cx="2650280" cy="523220"/>
          </a:xfrm>
          <a:prstGeom prst="rect">
            <a:avLst/>
          </a:prstGeom>
          <a:noFill/>
        </p:spPr>
        <p:txBody>
          <a:bodyPr wrap="square" rtlCol="0">
            <a:spAutoFit/>
          </a:bodyPr>
          <a:lstStyle/>
          <a:p>
            <a:r>
              <a:rPr lang="en-US" altLang="zh-CN" sz="2800" dirty="0">
                <a:latin typeface="Dutch801 Rm BT" panose="02020603060505020304" pitchFamily="18" charset="0"/>
              </a:rPr>
              <a:t>kernel/</a:t>
            </a:r>
            <a:r>
              <a:rPr lang="en-US" altLang="zh-CN" sz="2800" dirty="0" err="1">
                <a:latin typeface="Dutch801 Rm BT" panose="02020603060505020304" pitchFamily="18" charset="0"/>
              </a:rPr>
              <a:t>sysproc.c</a:t>
            </a:r>
            <a:endParaRPr lang="zh-CN" altLang="en-US" sz="2800" dirty="0">
              <a:latin typeface="Dutch801 Rm BT" panose="02020603060505020304" pitchFamily="18" charset="0"/>
            </a:endParaRPr>
          </a:p>
        </p:txBody>
      </p:sp>
      <p:sp>
        <p:nvSpPr>
          <p:cNvPr id="18" name="矩形: 圆角 17"/>
          <p:cNvSpPr/>
          <p:nvPr/>
        </p:nvSpPr>
        <p:spPr>
          <a:xfrm>
            <a:off x="1759973" y="1214391"/>
            <a:ext cx="796413" cy="2359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4429431" y="1352012"/>
            <a:ext cx="1155292" cy="358795"/>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p:cNvSpPr/>
          <p:nvPr/>
        </p:nvSpPr>
        <p:spPr>
          <a:xfrm rot="273587">
            <a:off x="2641758" y="1316721"/>
            <a:ext cx="1702302" cy="236663"/>
          </a:xfrm>
          <a:prstGeom prst="rightArrow">
            <a:avLst>
              <a:gd name="adj1" fmla="val 50000"/>
              <a:gd name="adj2" fmla="val 115606"/>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5"/>
          <a:stretch>
            <a:fillRect/>
          </a:stretch>
        </p:blipFill>
        <p:spPr>
          <a:xfrm>
            <a:off x="6331985" y="928840"/>
            <a:ext cx="2952712" cy="1809903"/>
          </a:xfrm>
          <a:prstGeom prst="rect">
            <a:avLst/>
          </a:prstGeom>
        </p:spPr>
      </p:pic>
      <p:sp>
        <p:nvSpPr>
          <p:cNvPr id="23" name="文本框 22"/>
          <p:cNvSpPr txBox="1"/>
          <p:nvPr/>
        </p:nvSpPr>
        <p:spPr>
          <a:xfrm>
            <a:off x="7384026" y="2726262"/>
            <a:ext cx="2650280" cy="400110"/>
          </a:xfrm>
          <a:prstGeom prst="rect">
            <a:avLst/>
          </a:prstGeom>
          <a:noFill/>
        </p:spPr>
        <p:txBody>
          <a:bodyPr wrap="square" rtlCol="0">
            <a:spAutoFit/>
          </a:bodyPr>
          <a:lstStyle/>
          <a:p>
            <a:r>
              <a:rPr lang="en-US" altLang="zh-CN" sz="2000" dirty="0">
                <a:solidFill>
                  <a:schemeClr val="bg1"/>
                </a:solidFill>
                <a:latin typeface="Dutch801 Rm BT" panose="02020603060505020304" pitchFamily="18" charset="0"/>
              </a:rPr>
              <a:t>kernel/</a:t>
            </a:r>
            <a:r>
              <a:rPr lang="en-US" altLang="zh-CN" sz="2000" dirty="0" err="1">
                <a:solidFill>
                  <a:schemeClr val="bg1"/>
                </a:solidFill>
                <a:latin typeface="Dutch801 Rm BT" panose="02020603060505020304" pitchFamily="18" charset="0"/>
              </a:rPr>
              <a:t>syscall.c</a:t>
            </a:r>
            <a:endParaRPr lang="zh-CN" altLang="en-US" sz="2000" dirty="0">
              <a:solidFill>
                <a:schemeClr val="bg1"/>
              </a:solidFill>
              <a:latin typeface="Dutch801 Rm BT" panose="02020603060505020304" pitchFamily="18" charset="0"/>
            </a:endParaRPr>
          </a:p>
        </p:txBody>
      </p:sp>
      <p:sp>
        <p:nvSpPr>
          <p:cNvPr id="24" name="矩形: 圆角 23"/>
          <p:cNvSpPr/>
          <p:nvPr/>
        </p:nvSpPr>
        <p:spPr>
          <a:xfrm>
            <a:off x="6184490" y="2757354"/>
            <a:ext cx="329381" cy="40010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p:cNvSpPr/>
          <p:nvPr/>
        </p:nvSpPr>
        <p:spPr>
          <a:xfrm rot="20589662">
            <a:off x="6633659" y="2677112"/>
            <a:ext cx="716540" cy="248435"/>
          </a:xfrm>
          <a:prstGeom prst="rightArrow">
            <a:avLst>
              <a:gd name="adj1" fmla="val 50000"/>
              <a:gd name="adj2" fmla="val 115606"/>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8" name="文本框 27"/>
          <p:cNvSpPr txBox="1"/>
          <p:nvPr/>
        </p:nvSpPr>
        <p:spPr>
          <a:xfrm>
            <a:off x="9227574" y="1702605"/>
            <a:ext cx="2964426" cy="4108817"/>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获得睡眠时长参数</a:t>
            </a:r>
            <a:r>
              <a:rPr lang="en-US" altLang="zh-CN" b="1" dirty="0"/>
              <a:t>n</a:t>
            </a:r>
            <a:r>
              <a:rPr lang="zh-CN" altLang="en-US" b="1" dirty="0"/>
              <a:t>（以时钟中断位单位）</a:t>
            </a: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r>
              <a:rPr lang="zh-CN" altLang="en-US" b="1" dirty="0"/>
              <a:t>获取</a:t>
            </a:r>
            <a:r>
              <a:rPr lang="en-US" altLang="zh-CN" b="1" dirty="0" err="1"/>
              <a:t>tickslock</a:t>
            </a:r>
            <a:r>
              <a:rPr lang="zh-CN" altLang="en-US" b="1" dirty="0"/>
              <a:t>锁</a:t>
            </a: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循环，当没有到睡眠时长，就继续调用一次睡眠函数（这里还判断若进程被</a:t>
            </a:r>
            <a:r>
              <a:rPr lang="en-US" altLang="zh-CN" b="1" dirty="0"/>
              <a:t>kill</a:t>
            </a:r>
            <a:r>
              <a:rPr lang="zh-CN" altLang="en-US" b="1" dirty="0"/>
              <a:t>则直接退出）</a:t>
            </a:r>
            <a:endParaRPr lang="en-US" altLang="zh-CN" b="1" dirty="0"/>
          </a:p>
          <a:p>
            <a:endParaRPr lang="en-US" altLang="zh-CN" dirty="0"/>
          </a:p>
          <a:p>
            <a:endParaRPr lang="en-US" altLang="zh-CN" dirty="0"/>
          </a:p>
          <a:p>
            <a:pPr marL="285750" indent="-285750">
              <a:buFont typeface="Arial" panose="020B0604020202020204" pitchFamily="34" charset="0"/>
              <a:buChar char="•"/>
            </a:pPr>
            <a:r>
              <a:rPr lang="zh-CN" altLang="en-US" b="1" dirty="0"/>
              <a:t>循环结束后释放掉锁</a:t>
            </a:r>
            <a:endParaRPr lang="en-US" altLang="zh-CN" b="1" dirty="0"/>
          </a:p>
        </p:txBody>
      </p:sp>
      <p:sp>
        <p:nvSpPr>
          <p:cNvPr id="3" name="矩形: 圆角 2"/>
          <p:cNvSpPr/>
          <p:nvPr/>
        </p:nvSpPr>
        <p:spPr>
          <a:xfrm>
            <a:off x="7427944" y="2419407"/>
            <a:ext cx="1798248" cy="30685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11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heel(1)">
                                      <p:cBhvr>
                                        <p:cTn id="12" dur="7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heel(1)">
                                      <p:cBhvr>
                                        <p:cTn id="17" dur="75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ppt_x"/>
                                          </p:val>
                                        </p:tav>
                                        <p:tav tm="100000">
                                          <p:val>
                                            <p:strVal val="#ppt_x"/>
                                          </p:val>
                                        </p:tav>
                                      </p:tavLst>
                                    </p:anim>
                                    <p:anim calcmode="lin" valueType="num">
                                      <p:cBhvr additive="base">
                                        <p:cTn id="23" dur="500" fill="hold"/>
                                        <p:tgtEl>
                                          <p:spTgt spid="2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heel(1)">
                                      <p:cBhvr>
                                        <p:cTn id="3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P spid="24" grpId="0" animBg="1"/>
      <p:bldP spid="25"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xv6</a:t>
            </a:r>
            <a:r>
              <a:rPr lang="zh-CN" altLang="en-US" dirty="0"/>
              <a:t>中</a:t>
            </a:r>
            <a:r>
              <a:rPr lang="en-US" altLang="zh-CN" dirty="0"/>
              <a:t>sleep</a:t>
            </a:r>
            <a:r>
              <a:rPr lang="zh-CN" altLang="en-US" dirty="0"/>
              <a:t>函数的实现：从</a:t>
            </a:r>
            <a:r>
              <a:rPr lang="en-US" altLang="zh-CN" dirty="0" err="1"/>
              <a:t>usr</a:t>
            </a:r>
            <a:r>
              <a:rPr lang="zh-CN" altLang="en-US" dirty="0"/>
              <a:t>到</a:t>
            </a:r>
            <a:r>
              <a:rPr lang="en-US" altLang="zh-CN" dirty="0">
                <a:solidFill>
                  <a:srgbClr val="FF0000"/>
                </a:solidFill>
              </a:rPr>
              <a:t>kernel</a:t>
            </a:r>
            <a:endParaRPr lang="zh-CN" altLang="en-US" dirty="0">
              <a:solidFill>
                <a:srgbClr val="FF0000"/>
              </a:solidFill>
            </a:endParaRPr>
          </a:p>
        </p:txBody>
      </p:sp>
      <p:pic>
        <p:nvPicPr>
          <p:cNvPr id="6" name="图片 5"/>
          <p:cNvPicPr>
            <a:picLocks noChangeAspect="1"/>
          </p:cNvPicPr>
          <p:nvPr/>
        </p:nvPicPr>
        <p:blipFill>
          <a:blip r:embed="rId3"/>
          <a:stretch>
            <a:fillRect/>
          </a:stretch>
        </p:blipFill>
        <p:spPr>
          <a:xfrm>
            <a:off x="0" y="1091380"/>
            <a:ext cx="2917625" cy="3480620"/>
          </a:xfrm>
          <a:prstGeom prst="rect">
            <a:avLst/>
          </a:prstGeom>
        </p:spPr>
      </p:pic>
      <p:pic>
        <p:nvPicPr>
          <p:cNvPr id="5" name="图片 4"/>
          <p:cNvPicPr>
            <a:picLocks noChangeAspect="1"/>
          </p:cNvPicPr>
          <p:nvPr/>
        </p:nvPicPr>
        <p:blipFill>
          <a:blip r:embed="rId4"/>
          <a:stretch>
            <a:fillRect/>
          </a:stretch>
        </p:blipFill>
        <p:spPr>
          <a:xfrm>
            <a:off x="2737058" y="1032443"/>
            <a:ext cx="4335396" cy="5825557"/>
          </a:xfrm>
          <a:prstGeom prst="rect">
            <a:avLst/>
          </a:prstGeom>
        </p:spPr>
      </p:pic>
      <p:sp>
        <p:nvSpPr>
          <p:cNvPr id="7" name="文本框 6"/>
          <p:cNvSpPr txBox="1"/>
          <p:nvPr/>
        </p:nvSpPr>
        <p:spPr>
          <a:xfrm>
            <a:off x="133672" y="4572000"/>
            <a:ext cx="2650280" cy="523220"/>
          </a:xfrm>
          <a:prstGeom prst="rect">
            <a:avLst/>
          </a:prstGeom>
          <a:noFill/>
        </p:spPr>
        <p:txBody>
          <a:bodyPr wrap="square" rtlCol="0">
            <a:spAutoFit/>
          </a:bodyPr>
          <a:lstStyle/>
          <a:p>
            <a:r>
              <a:rPr lang="en-US" altLang="zh-CN" sz="2800" dirty="0">
                <a:latin typeface="Dutch801 Rm BT" panose="02020603060505020304" pitchFamily="18" charset="0"/>
              </a:rPr>
              <a:t>kernel/</a:t>
            </a:r>
            <a:r>
              <a:rPr lang="en-US" altLang="zh-CN" sz="2800" dirty="0" err="1">
                <a:latin typeface="Dutch801 Rm BT" panose="02020603060505020304" pitchFamily="18" charset="0"/>
              </a:rPr>
              <a:t>sysproc.c</a:t>
            </a:r>
            <a:endParaRPr lang="zh-CN" altLang="en-US" sz="2800" dirty="0">
              <a:latin typeface="Dutch801 Rm BT" panose="02020603060505020304" pitchFamily="18" charset="0"/>
            </a:endParaRPr>
          </a:p>
        </p:txBody>
      </p:sp>
      <p:sp>
        <p:nvSpPr>
          <p:cNvPr id="8" name="矩形: 圆角 7"/>
          <p:cNvSpPr/>
          <p:nvPr/>
        </p:nvSpPr>
        <p:spPr>
          <a:xfrm>
            <a:off x="2783952" y="1617407"/>
            <a:ext cx="3026913" cy="21144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072455" y="1156915"/>
            <a:ext cx="5065468" cy="4708981"/>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获得当前进程的</a:t>
            </a:r>
            <a:r>
              <a:rPr lang="en-US" altLang="zh-CN" b="1" dirty="0"/>
              <a:t>proc</a:t>
            </a:r>
            <a:r>
              <a:rPr lang="zh-CN" altLang="en-US" b="1" dirty="0"/>
              <a:t>结构体</a:t>
            </a:r>
            <a:endParaRPr lang="en-US" altLang="zh-CN" b="1" dirty="0"/>
          </a:p>
          <a:p>
            <a:pPr marL="285750" indent="-285750">
              <a:spcBef>
                <a:spcPts val="1800"/>
              </a:spcBef>
              <a:buFont typeface="Arial" panose="020B0604020202020204" pitchFamily="34" charset="0"/>
              <a:buChar char="•"/>
            </a:pPr>
            <a:r>
              <a:rPr lang="zh-CN" altLang="en-US" b="1" dirty="0"/>
              <a:t>获取</a:t>
            </a:r>
            <a:r>
              <a:rPr lang="en-US" altLang="zh-CN" b="1" dirty="0"/>
              <a:t>p-&gt;lock</a:t>
            </a:r>
            <a:r>
              <a:rPr lang="zh-CN" altLang="en-US" b="1" dirty="0"/>
              <a:t>，并释放掉</a:t>
            </a:r>
            <a:r>
              <a:rPr lang="en-US" altLang="zh-CN" b="1" dirty="0" err="1"/>
              <a:t>tickslock</a:t>
            </a:r>
            <a:r>
              <a:rPr lang="en-US" altLang="zh-CN" b="1" dirty="0"/>
              <a:t> </a:t>
            </a:r>
            <a:r>
              <a:rPr lang="zh-CN" altLang="en-US" b="1" dirty="0"/>
              <a:t>。这里获取</a:t>
            </a:r>
            <a:r>
              <a:rPr lang="en-US" altLang="zh-CN" b="1" dirty="0"/>
              <a:t>p-&gt;lock</a:t>
            </a:r>
            <a:r>
              <a:rPr lang="zh-CN" altLang="en-US" b="1" dirty="0"/>
              <a:t>首先是为了能够改变</a:t>
            </a:r>
            <a:r>
              <a:rPr lang="en-US" altLang="zh-CN" b="1" dirty="0"/>
              <a:t>p-&gt;state</a:t>
            </a:r>
            <a:r>
              <a:rPr lang="zh-CN" altLang="en-US" b="1" dirty="0"/>
              <a:t>，且调用</a:t>
            </a:r>
            <a:r>
              <a:rPr lang="en-US" altLang="zh-CN" b="1" dirty="0"/>
              <a:t>sched</a:t>
            </a:r>
            <a:r>
              <a:rPr lang="zh-CN" altLang="en-US" b="1" dirty="0"/>
              <a:t>函数，其次是能保证不会错失掉任何</a:t>
            </a:r>
            <a:r>
              <a:rPr lang="en-US" altLang="zh-CN" b="1" dirty="0"/>
              <a:t>wakeup</a:t>
            </a:r>
            <a:r>
              <a:rPr lang="zh-CN" altLang="en-US" b="1" dirty="0"/>
              <a:t>操作</a:t>
            </a:r>
            <a:r>
              <a:rPr lang="en-US" altLang="zh-CN" b="1" dirty="0"/>
              <a:t>(</a:t>
            </a:r>
            <a:r>
              <a:rPr lang="zh-CN" altLang="en-US" b="1" dirty="0"/>
              <a:t>具体会在下一页详细阐述</a:t>
            </a:r>
            <a:r>
              <a:rPr lang="en-US" altLang="zh-CN" b="1" dirty="0"/>
              <a:t>)</a:t>
            </a:r>
            <a:r>
              <a:rPr lang="zh-CN" altLang="en-US" b="1" dirty="0"/>
              <a:t>。</a:t>
            </a:r>
            <a:endParaRPr lang="en-US" altLang="zh-CN" b="1" dirty="0"/>
          </a:p>
          <a:p>
            <a:pPr>
              <a:spcBef>
                <a:spcPts val="1800"/>
              </a:spcBef>
            </a:pPr>
            <a:endParaRPr lang="en-US" altLang="zh-CN" b="1" dirty="0"/>
          </a:p>
          <a:p>
            <a:pPr marL="285750" indent="-285750">
              <a:buFont typeface="Arial" panose="020B0604020202020204" pitchFamily="34" charset="0"/>
              <a:buChar char="•"/>
            </a:pPr>
            <a:r>
              <a:rPr lang="zh-CN" altLang="en-US" b="1" dirty="0"/>
              <a:t>然后将</a:t>
            </a:r>
            <a:r>
              <a:rPr lang="en-US" altLang="zh-CN" b="1" dirty="0"/>
              <a:t>p</a:t>
            </a:r>
            <a:r>
              <a:rPr lang="zh-CN" altLang="en-US" b="1" dirty="0"/>
              <a:t>的</a:t>
            </a:r>
            <a:r>
              <a:rPr lang="en-US" altLang="zh-CN" b="1" dirty="0" err="1"/>
              <a:t>chan</a:t>
            </a:r>
            <a:r>
              <a:rPr lang="zh-CN" altLang="en-US" b="1" dirty="0"/>
              <a:t>设为</a:t>
            </a:r>
            <a:r>
              <a:rPr lang="en-US" altLang="zh-CN" b="1" dirty="0" err="1"/>
              <a:t>chan</a:t>
            </a:r>
            <a:r>
              <a:rPr lang="zh-CN" altLang="en-US" b="1" dirty="0"/>
              <a:t>（</a:t>
            </a:r>
            <a:r>
              <a:rPr lang="en-US" altLang="zh-CN" b="1" dirty="0"/>
              <a:t>ticks</a:t>
            </a:r>
            <a:r>
              <a:rPr lang="zh-CN" altLang="en-US" b="1" dirty="0"/>
              <a:t>），待</a:t>
            </a:r>
            <a:r>
              <a:rPr lang="en-US" altLang="zh-CN" b="1" dirty="0"/>
              <a:t>wakeup</a:t>
            </a:r>
            <a:r>
              <a:rPr lang="zh-CN" altLang="en-US" b="1" dirty="0"/>
              <a:t>唤醒时用到。将</a:t>
            </a:r>
            <a:r>
              <a:rPr lang="en-US" altLang="zh-CN" b="1" dirty="0"/>
              <a:t>state</a:t>
            </a:r>
            <a:r>
              <a:rPr lang="zh-CN" altLang="en-US" b="1" dirty="0"/>
              <a:t>设为</a:t>
            </a:r>
            <a:r>
              <a:rPr lang="en-US" altLang="zh-CN" b="1" dirty="0"/>
              <a:t>SLEEPING</a:t>
            </a:r>
            <a:r>
              <a:rPr lang="zh-CN" altLang="en-US" b="1" dirty="0"/>
              <a:t>。</a:t>
            </a:r>
            <a:endParaRPr lang="en-US" altLang="zh-CN" b="1"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b="1" dirty="0"/>
              <a:t>进行调度，本进程释放掉资源，切换到其他进程。</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将</a:t>
            </a:r>
            <a:r>
              <a:rPr lang="en-US" altLang="zh-CN" b="1" dirty="0" err="1"/>
              <a:t>chan</a:t>
            </a:r>
            <a:r>
              <a:rPr lang="zh-CN" altLang="en-US" b="1" dirty="0"/>
              <a:t>清空，意为不再与特定资源关联。</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释放掉</a:t>
            </a:r>
            <a:r>
              <a:rPr lang="en-US" altLang="zh-CN" b="1" dirty="0"/>
              <a:t>p-&gt;lock</a:t>
            </a:r>
            <a:r>
              <a:rPr lang="zh-CN" altLang="en-US" b="1" dirty="0"/>
              <a:t>，换回</a:t>
            </a:r>
            <a:r>
              <a:rPr lang="en-US" altLang="zh-CN" b="1" dirty="0" err="1"/>
              <a:t>tickslock</a:t>
            </a:r>
            <a:r>
              <a:rPr lang="zh-CN" altLang="en-US" b="1" dirty="0"/>
              <a:t>锁。</a:t>
            </a:r>
            <a:endParaRPr lang="en-US" altLang="zh-CN" b="1" dirty="0"/>
          </a:p>
        </p:txBody>
      </p:sp>
      <p:sp>
        <p:nvSpPr>
          <p:cNvPr id="10" name="文本框 9"/>
          <p:cNvSpPr txBox="1"/>
          <p:nvPr/>
        </p:nvSpPr>
        <p:spPr>
          <a:xfrm>
            <a:off x="4651595" y="5264036"/>
            <a:ext cx="2650280" cy="523220"/>
          </a:xfrm>
          <a:prstGeom prst="rect">
            <a:avLst/>
          </a:prstGeom>
          <a:noFill/>
        </p:spPr>
        <p:txBody>
          <a:bodyPr wrap="square" rtlCol="0">
            <a:spAutoFit/>
          </a:bodyPr>
          <a:lstStyle/>
          <a:p>
            <a:r>
              <a:rPr lang="en-US" altLang="zh-CN" sz="2800" dirty="0">
                <a:solidFill>
                  <a:schemeClr val="bg1"/>
                </a:solidFill>
                <a:latin typeface="Dutch801 Rm BT" panose="02020603060505020304" pitchFamily="18" charset="0"/>
              </a:rPr>
              <a:t>kernel/</a:t>
            </a:r>
            <a:r>
              <a:rPr lang="en-US" altLang="zh-CN" sz="2800" dirty="0" err="1">
                <a:solidFill>
                  <a:schemeClr val="bg1"/>
                </a:solidFill>
                <a:latin typeface="Dutch801 Rm BT" panose="02020603060505020304" pitchFamily="18" charset="0"/>
              </a:rPr>
              <a:t>proc.c</a:t>
            </a:r>
            <a:endParaRPr lang="zh-CN" altLang="en-US" sz="2800" dirty="0">
              <a:solidFill>
                <a:schemeClr val="bg1"/>
              </a:solidFill>
              <a:latin typeface="Dutch801 Rm BT" panose="02020603060505020304" pitchFamily="18" charset="0"/>
            </a:endParaRPr>
          </a:p>
        </p:txBody>
      </p:sp>
      <p:sp>
        <p:nvSpPr>
          <p:cNvPr id="13" name="矩形: 圆角 12"/>
          <p:cNvSpPr/>
          <p:nvPr/>
        </p:nvSpPr>
        <p:spPr>
          <a:xfrm>
            <a:off x="311306" y="3678147"/>
            <a:ext cx="1923324" cy="19226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12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wakeup</a:t>
            </a:r>
            <a:r>
              <a:rPr lang="zh-CN" altLang="en-US" dirty="0"/>
              <a:t>函数与时钟中断周期调用</a:t>
            </a:r>
            <a:endParaRPr lang="zh-CN" altLang="en-US" dirty="0">
              <a:solidFill>
                <a:srgbClr val="FF0000"/>
              </a:solidFill>
            </a:endParaRPr>
          </a:p>
        </p:txBody>
      </p:sp>
      <p:sp>
        <p:nvSpPr>
          <p:cNvPr id="9" name="文本框 8"/>
          <p:cNvSpPr txBox="1"/>
          <p:nvPr/>
        </p:nvSpPr>
        <p:spPr>
          <a:xfrm>
            <a:off x="6095999" y="1390875"/>
            <a:ext cx="5072009" cy="3508653"/>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在被周期性调用的</a:t>
            </a:r>
            <a:r>
              <a:rPr lang="en-US" altLang="zh-CN" b="1" dirty="0" err="1"/>
              <a:t>clockintr</a:t>
            </a:r>
            <a:r>
              <a:rPr lang="en-US" altLang="zh-CN" b="1" dirty="0"/>
              <a:t>()</a:t>
            </a:r>
            <a:r>
              <a:rPr lang="zh-CN" altLang="en-US" b="1" dirty="0"/>
              <a:t>函数中调用了</a:t>
            </a:r>
            <a:r>
              <a:rPr lang="en-US" altLang="zh-CN" b="1" dirty="0"/>
              <a:t>wakeup</a:t>
            </a:r>
            <a:r>
              <a:rPr lang="zh-CN" altLang="en-US" b="1" dirty="0"/>
              <a:t>函数，于是</a:t>
            </a:r>
            <a:r>
              <a:rPr lang="en-US" altLang="zh-CN" b="1" dirty="0"/>
              <a:t>wakeup</a:t>
            </a:r>
            <a:r>
              <a:rPr lang="zh-CN" altLang="en-US" b="1" dirty="0"/>
              <a:t>函数也是被周期调用的。</a:t>
            </a: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r>
              <a:rPr lang="en-US" altLang="zh-CN" b="1" dirty="0"/>
              <a:t>wakeup</a:t>
            </a:r>
            <a:r>
              <a:rPr lang="zh-CN" altLang="en-US" b="1" dirty="0"/>
              <a:t>遍历寻找</a:t>
            </a:r>
            <a:r>
              <a:rPr lang="en-US" altLang="zh-CN" b="1" dirty="0"/>
              <a:t>channel</a:t>
            </a:r>
            <a:r>
              <a:rPr lang="zh-CN" altLang="en-US" b="1" dirty="0"/>
              <a:t>上面的每一个进程，并试图唤醒，将进程状态变为</a:t>
            </a:r>
            <a:r>
              <a:rPr lang="en-US" altLang="zh-CN" b="1" dirty="0"/>
              <a:t>RUNNABLE</a:t>
            </a:r>
            <a:r>
              <a:rPr lang="zh-CN" altLang="en-US" b="1" dirty="0"/>
              <a:t>。</a:t>
            </a: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r>
              <a:rPr lang="zh-CN" altLang="en-US" b="1" dirty="0"/>
              <a:t>这里</a:t>
            </a:r>
            <a:r>
              <a:rPr lang="en-US" altLang="zh-CN" b="1" dirty="0"/>
              <a:t>wakeup</a:t>
            </a:r>
            <a:r>
              <a:rPr lang="zh-CN" altLang="en-US" b="1" dirty="0"/>
              <a:t>也需要先获得</a:t>
            </a:r>
            <a:r>
              <a:rPr lang="en-US" altLang="zh-CN" b="1" dirty="0"/>
              <a:t>p-&gt;lock</a:t>
            </a:r>
            <a:r>
              <a:rPr lang="zh-CN" altLang="en-US" b="1" dirty="0"/>
              <a:t>锁，下面来结合</a:t>
            </a:r>
            <a:r>
              <a:rPr lang="en-US" altLang="zh-CN" b="1" dirty="0"/>
              <a:t>wakeup</a:t>
            </a:r>
            <a:r>
              <a:rPr lang="zh-CN" altLang="en-US" b="1" dirty="0"/>
              <a:t>与</a:t>
            </a:r>
            <a:r>
              <a:rPr lang="en-US" altLang="zh-CN" b="1" dirty="0"/>
              <a:t>sleep</a:t>
            </a:r>
            <a:r>
              <a:rPr lang="zh-CN" altLang="en-US" b="1" dirty="0"/>
              <a:t>一起分析。</a:t>
            </a:r>
            <a:endParaRPr lang="en-US" altLang="zh-CN" b="1" dirty="0"/>
          </a:p>
        </p:txBody>
      </p:sp>
      <p:pic>
        <p:nvPicPr>
          <p:cNvPr id="12" name="图片 11"/>
          <p:cNvPicPr>
            <a:picLocks noChangeAspect="1"/>
          </p:cNvPicPr>
          <p:nvPr/>
        </p:nvPicPr>
        <p:blipFill>
          <a:blip r:embed="rId3"/>
          <a:stretch>
            <a:fillRect/>
          </a:stretch>
        </p:blipFill>
        <p:spPr>
          <a:xfrm>
            <a:off x="85620" y="1065606"/>
            <a:ext cx="2078209" cy="1783328"/>
          </a:xfrm>
          <a:prstGeom prst="rect">
            <a:avLst/>
          </a:prstGeom>
        </p:spPr>
      </p:pic>
      <p:pic>
        <p:nvPicPr>
          <p:cNvPr id="4" name="图片 3"/>
          <p:cNvPicPr>
            <a:picLocks noChangeAspect="1"/>
          </p:cNvPicPr>
          <p:nvPr/>
        </p:nvPicPr>
        <p:blipFill>
          <a:blip r:embed="rId4"/>
          <a:stretch>
            <a:fillRect/>
          </a:stretch>
        </p:blipFill>
        <p:spPr>
          <a:xfrm>
            <a:off x="1217080" y="2684546"/>
            <a:ext cx="4421720" cy="3569450"/>
          </a:xfrm>
          <a:prstGeom prst="rect">
            <a:avLst/>
          </a:prstGeom>
        </p:spPr>
      </p:pic>
      <p:sp>
        <p:nvSpPr>
          <p:cNvPr id="13" name="文本框 12"/>
          <p:cNvSpPr txBox="1"/>
          <p:nvPr/>
        </p:nvSpPr>
        <p:spPr>
          <a:xfrm>
            <a:off x="3427940" y="5597946"/>
            <a:ext cx="2650280" cy="523220"/>
          </a:xfrm>
          <a:prstGeom prst="rect">
            <a:avLst/>
          </a:prstGeom>
          <a:noFill/>
        </p:spPr>
        <p:txBody>
          <a:bodyPr wrap="square" rtlCol="0">
            <a:spAutoFit/>
          </a:bodyPr>
          <a:lstStyle/>
          <a:p>
            <a:r>
              <a:rPr lang="en-US" altLang="zh-CN" sz="2800" dirty="0">
                <a:solidFill>
                  <a:schemeClr val="bg1"/>
                </a:solidFill>
                <a:latin typeface="Dutch801 Rm BT" panose="02020603060505020304" pitchFamily="18" charset="0"/>
              </a:rPr>
              <a:t>kernel/</a:t>
            </a:r>
            <a:r>
              <a:rPr lang="en-US" altLang="zh-CN" sz="2800" dirty="0" err="1">
                <a:solidFill>
                  <a:schemeClr val="bg1"/>
                </a:solidFill>
                <a:latin typeface="Dutch801 Rm BT" panose="02020603060505020304" pitchFamily="18" charset="0"/>
              </a:rPr>
              <a:t>proc.c</a:t>
            </a:r>
            <a:endParaRPr lang="zh-CN" altLang="en-US" sz="2800" dirty="0">
              <a:solidFill>
                <a:schemeClr val="bg1"/>
              </a:solidFill>
              <a:latin typeface="Dutch801 Rm BT" panose="02020603060505020304" pitchFamily="18" charset="0"/>
            </a:endParaRPr>
          </a:p>
        </p:txBody>
      </p:sp>
      <p:sp>
        <p:nvSpPr>
          <p:cNvPr id="14" name="文本框 13"/>
          <p:cNvSpPr txBox="1"/>
          <p:nvPr/>
        </p:nvSpPr>
        <p:spPr>
          <a:xfrm>
            <a:off x="679743" y="1021543"/>
            <a:ext cx="2650280" cy="369332"/>
          </a:xfrm>
          <a:prstGeom prst="rect">
            <a:avLst/>
          </a:prstGeom>
          <a:noFill/>
        </p:spPr>
        <p:txBody>
          <a:bodyPr wrap="square" rtlCol="0">
            <a:spAutoFit/>
          </a:bodyPr>
          <a:lstStyle/>
          <a:p>
            <a:r>
              <a:rPr lang="en-US" altLang="zh-CN" dirty="0">
                <a:solidFill>
                  <a:schemeClr val="bg1"/>
                </a:solidFill>
                <a:latin typeface="Dutch801 Rm BT" panose="02020603060505020304" pitchFamily="18" charset="0"/>
              </a:rPr>
              <a:t>kernel/</a:t>
            </a:r>
            <a:r>
              <a:rPr lang="en-US" altLang="zh-CN" dirty="0" err="1">
                <a:solidFill>
                  <a:schemeClr val="bg1"/>
                </a:solidFill>
                <a:latin typeface="Dutch801 Rm BT" panose="02020603060505020304" pitchFamily="18" charset="0"/>
              </a:rPr>
              <a:t>trap.c</a:t>
            </a:r>
            <a:endParaRPr lang="zh-CN" altLang="en-US" dirty="0">
              <a:solidFill>
                <a:schemeClr val="bg1"/>
              </a:solidFill>
              <a:latin typeface="Dutch801 Rm BT" panose="02020603060505020304" pitchFamily="18" charset="0"/>
            </a:endParaRPr>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13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3132" y="0"/>
            <a:ext cx="10515600" cy="1021543"/>
          </a:xfrm>
        </p:spPr>
        <p:txBody>
          <a:bodyPr/>
          <a:lstStyle/>
          <a:p>
            <a:r>
              <a:rPr lang="en-US" altLang="zh-CN" dirty="0"/>
              <a:t>wakeup &amp; sleep</a:t>
            </a:r>
            <a:endParaRPr lang="zh-CN" altLang="en-US" dirty="0">
              <a:solidFill>
                <a:srgbClr val="FF0000"/>
              </a:solidFill>
            </a:endParaRPr>
          </a:p>
        </p:txBody>
      </p:sp>
      <p:sp>
        <p:nvSpPr>
          <p:cNvPr id="9" name="文本框 8"/>
          <p:cNvSpPr txBox="1"/>
          <p:nvPr/>
        </p:nvSpPr>
        <p:spPr>
          <a:xfrm>
            <a:off x="6697153" y="1521974"/>
            <a:ext cx="5580288" cy="4478149"/>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前面已经提到</a:t>
            </a:r>
            <a:r>
              <a:rPr lang="en-US" altLang="zh-CN" b="1" dirty="0" err="1"/>
              <a:t>clockintr</a:t>
            </a:r>
            <a:r>
              <a:rPr lang="zh-CN" altLang="en-US" b="1" dirty="0"/>
              <a:t>函数中要</a:t>
            </a:r>
            <a:r>
              <a:rPr lang="en-US" altLang="zh-CN" b="1" dirty="0"/>
              <a:t>acquire </a:t>
            </a:r>
            <a:r>
              <a:rPr lang="en-US" altLang="zh-CN" b="1" dirty="0" err="1"/>
              <a:t>tickslock</a:t>
            </a:r>
            <a:r>
              <a:rPr lang="zh-CN" altLang="en-US" b="1" dirty="0"/>
              <a:t>锁，保证对全局变量</a:t>
            </a:r>
            <a:r>
              <a:rPr lang="en-US" altLang="zh-CN" b="1" dirty="0"/>
              <a:t>ticks</a:t>
            </a:r>
            <a:r>
              <a:rPr lang="zh-CN" altLang="en-US" b="1" dirty="0"/>
              <a:t>操作的原子性。同样的</a:t>
            </a:r>
            <a:r>
              <a:rPr lang="en-US" altLang="zh-CN" b="1" dirty="0"/>
              <a:t>(</a:t>
            </a:r>
            <a:r>
              <a:rPr lang="zh-CN" altLang="en-US" b="1" dirty="0"/>
              <a:t>第五题</a:t>
            </a:r>
            <a:r>
              <a:rPr lang="en-US" altLang="zh-CN" b="1" dirty="0"/>
              <a:t>)</a:t>
            </a:r>
            <a:r>
              <a:rPr lang="en-US" altLang="zh-CN" b="1" dirty="0" err="1"/>
              <a:t>sys_sleep</a:t>
            </a:r>
            <a:r>
              <a:rPr lang="zh-CN" altLang="en-US" b="1" dirty="0"/>
              <a:t>对</a:t>
            </a:r>
            <a:r>
              <a:rPr lang="en-US" altLang="zh-CN" b="1" dirty="0"/>
              <a:t>ticks</a:t>
            </a:r>
            <a:r>
              <a:rPr lang="zh-CN" altLang="en-US" b="1" dirty="0"/>
              <a:t>的访问也需要保持原子性，故</a:t>
            </a:r>
            <a:r>
              <a:rPr lang="en-US" altLang="zh-CN" b="1" dirty="0" err="1"/>
              <a:t>sys_sleep</a:t>
            </a:r>
            <a:r>
              <a:rPr lang="zh-CN" altLang="en-US" b="1" dirty="0"/>
              <a:t>中也需要</a:t>
            </a:r>
            <a:r>
              <a:rPr lang="en-US" altLang="zh-CN" b="1" dirty="0" err="1"/>
              <a:t>tickslock</a:t>
            </a:r>
            <a:r>
              <a:rPr lang="zh-CN" altLang="en-US" b="1" dirty="0"/>
              <a:t>锁。</a:t>
            </a:r>
            <a:endParaRPr lang="en-US" altLang="zh-CN" b="1" dirty="0"/>
          </a:p>
          <a:p>
            <a:pPr marL="285750" indent="-285750">
              <a:spcBef>
                <a:spcPts val="1800"/>
              </a:spcBef>
              <a:buFont typeface="Arial" panose="020B0604020202020204" pitchFamily="34" charset="0"/>
              <a:buChar char="•"/>
            </a:pPr>
            <a:r>
              <a:rPr lang="zh-CN" altLang="en-US" b="1" dirty="0"/>
              <a:t>继续执行</a:t>
            </a:r>
            <a:r>
              <a:rPr lang="en-US" altLang="zh-CN" b="1" dirty="0" err="1"/>
              <a:t>sys_sleep</a:t>
            </a:r>
            <a:r>
              <a:rPr lang="zh-CN" altLang="en-US" b="1" dirty="0"/>
              <a:t>函数，进入</a:t>
            </a:r>
            <a:r>
              <a:rPr lang="en-US" altLang="zh-CN" b="1" dirty="0"/>
              <a:t>sleep</a:t>
            </a:r>
            <a:r>
              <a:rPr lang="zh-CN" altLang="en-US" b="1" dirty="0"/>
              <a:t>函数中。这里先</a:t>
            </a:r>
            <a:r>
              <a:rPr lang="en-US" altLang="zh-CN" b="1" dirty="0"/>
              <a:t>acquire</a:t>
            </a:r>
            <a:r>
              <a:rPr lang="zh-CN" altLang="en-US" b="1" dirty="0"/>
              <a:t>进程锁，为了能够改变进程状态并调度。这里英文注释强调先拿到进程锁后，再去</a:t>
            </a:r>
            <a:r>
              <a:rPr lang="en-US" altLang="zh-CN" b="1" dirty="0"/>
              <a:t>s</a:t>
            </a:r>
            <a:r>
              <a:rPr lang="zh-CN" altLang="en-US" b="1" dirty="0"/>
              <a:t>释放掉</a:t>
            </a:r>
            <a:r>
              <a:rPr lang="en-US" altLang="zh-CN" b="1" dirty="0" err="1"/>
              <a:t>lk</a:t>
            </a:r>
            <a:r>
              <a:rPr lang="zh-CN" altLang="en-US" b="1" dirty="0"/>
              <a:t>才能保证不会</a:t>
            </a:r>
            <a:r>
              <a:rPr lang="en-US" altLang="zh-CN" b="1" dirty="0"/>
              <a:t>miss</a:t>
            </a:r>
            <a:r>
              <a:rPr lang="zh-CN" altLang="en-US" b="1" dirty="0"/>
              <a:t>掉</a:t>
            </a:r>
            <a:r>
              <a:rPr lang="en-US" altLang="zh-CN" b="1" dirty="0"/>
              <a:t>wakeup</a:t>
            </a:r>
            <a:r>
              <a:rPr lang="zh-CN" altLang="en-US" b="1" dirty="0"/>
              <a:t>。这里的原因是</a:t>
            </a:r>
            <a:r>
              <a:rPr lang="en-US" altLang="zh-CN" b="1" dirty="0"/>
              <a:t>wakeup</a:t>
            </a:r>
            <a:r>
              <a:rPr lang="zh-CN" altLang="en-US" b="1" dirty="0"/>
              <a:t>需要</a:t>
            </a:r>
            <a:r>
              <a:rPr lang="en-US" altLang="zh-CN" b="1" dirty="0"/>
              <a:t>acquire</a:t>
            </a:r>
            <a:r>
              <a:rPr lang="zh-CN" altLang="en-US" b="1" dirty="0"/>
              <a:t>进程锁；等</a:t>
            </a:r>
            <a:r>
              <a:rPr lang="en-US" altLang="zh-CN" b="1" dirty="0"/>
              <a:t>sleep</a:t>
            </a:r>
            <a:r>
              <a:rPr lang="zh-CN" altLang="en-US" b="1" dirty="0"/>
              <a:t>释放掉</a:t>
            </a:r>
            <a:r>
              <a:rPr lang="en-US" altLang="zh-CN" b="1" dirty="0" err="1"/>
              <a:t>lk</a:t>
            </a:r>
            <a:r>
              <a:rPr lang="zh-CN" altLang="en-US" b="1" dirty="0"/>
              <a:t>，即</a:t>
            </a:r>
            <a:r>
              <a:rPr lang="en-US" altLang="zh-CN" b="1" dirty="0" err="1"/>
              <a:t>tickslock</a:t>
            </a:r>
            <a:r>
              <a:rPr lang="zh-CN" altLang="en-US" b="1" dirty="0"/>
              <a:t>锁后</a:t>
            </a:r>
            <a:r>
              <a:rPr lang="en-US" altLang="zh-CN" b="1" dirty="0" err="1"/>
              <a:t>clockintr</a:t>
            </a:r>
            <a:r>
              <a:rPr lang="zh-CN" altLang="en-US" b="1" dirty="0"/>
              <a:t>里才会调用</a:t>
            </a:r>
            <a:r>
              <a:rPr lang="en-US" altLang="zh-CN" b="1" dirty="0"/>
              <a:t>wakeup</a:t>
            </a:r>
            <a:r>
              <a:rPr lang="zh-CN" altLang="en-US" b="1" dirty="0"/>
              <a:t>，此时由于进程锁已经被拿在</a:t>
            </a:r>
            <a:r>
              <a:rPr lang="en-US" altLang="zh-CN" b="1" dirty="0"/>
              <a:t>sleep</a:t>
            </a:r>
            <a:r>
              <a:rPr lang="zh-CN" altLang="en-US" b="1" dirty="0"/>
              <a:t>的手里了，所以</a:t>
            </a:r>
            <a:r>
              <a:rPr lang="en-US" altLang="zh-CN" b="1" dirty="0"/>
              <a:t>wakeup</a:t>
            </a:r>
            <a:r>
              <a:rPr lang="zh-CN" altLang="en-US" b="1" dirty="0"/>
              <a:t>会被阻塞在</a:t>
            </a:r>
            <a:r>
              <a:rPr lang="en-US" altLang="zh-CN" b="1" dirty="0"/>
              <a:t>	</a:t>
            </a:r>
            <a:r>
              <a:rPr lang="zh-CN" altLang="en-US" b="1" dirty="0"/>
              <a:t>处，直到进程被挂起后才可以被</a:t>
            </a:r>
            <a:r>
              <a:rPr lang="en-US" altLang="zh-CN" b="1" dirty="0"/>
              <a:t>wakeup</a:t>
            </a:r>
            <a:r>
              <a:rPr lang="zh-CN" altLang="en-US" b="1" dirty="0"/>
              <a:t>。否则的话，</a:t>
            </a:r>
            <a:r>
              <a:rPr lang="en-US" altLang="zh-CN" b="1" dirty="0"/>
              <a:t>wakeup</a:t>
            </a:r>
            <a:r>
              <a:rPr lang="zh-CN" altLang="en-US" b="1" dirty="0"/>
              <a:t>可能先于进程的</a:t>
            </a:r>
            <a:r>
              <a:rPr lang="en-US" altLang="zh-CN" b="1" dirty="0"/>
              <a:t>state</a:t>
            </a:r>
            <a:r>
              <a:rPr lang="zh-CN" altLang="en-US" b="1" dirty="0"/>
              <a:t>变为</a:t>
            </a:r>
            <a:r>
              <a:rPr lang="en-US" altLang="zh-CN" b="1" dirty="0"/>
              <a:t>SLEEPING</a:t>
            </a:r>
            <a:r>
              <a:rPr lang="zh-CN" altLang="en-US" b="1" dirty="0"/>
              <a:t>发生，这样会造成进程错过这次</a:t>
            </a:r>
            <a:r>
              <a:rPr lang="en-US" altLang="zh-CN" b="1" dirty="0"/>
              <a:t>wakeup</a:t>
            </a:r>
            <a:r>
              <a:rPr lang="zh-CN" altLang="en-US" b="1" dirty="0"/>
              <a:t>。（睡眠锁小组的第四第五题）</a:t>
            </a:r>
            <a:endParaRPr lang="en-US" altLang="zh-CN" b="1" dirty="0"/>
          </a:p>
        </p:txBody>
      </p:sp>
      <p:pic>
        <p:nvPicPr>
          <p:cNvPr id="4" name="图片 3"/>
          <p:cNvPicPr>
            <a:picLocks noChangeAspect="1"/>
          </p:cNvPicPr>
          <p:nvPr/>
        </p:nvPicPr>
        <p:blipFill>
          <a:blip r:embed="rId3"/>
          <a:stretch>
            <a:fillRect/>
          </a:stretch>
        </p:blipFill>
        <p:spPr>
          <a:xfrm>
            <a:off x="66375" y="968944"/>
            <a:ext cx="3468909" cy="2800290"/>
          </a:xfrm>
          <a:prstGeom prst="rect">
            <a:avLst/>
          </a:prstGeom>
        </p:spPr>
      </p:pic>
      <p:sp>
        <p:nvSpPr>
          <p:cNvPr id="13" name="文本框 12"/>
          <p:cNvSpPr txBox="1"/>
          <p:nvPr/>
        </p:nvSpPr>
        <p:spPr>
          <a:xfrm>
            <a:off x="1709298" y="2976572"/>
            <a:ext cx="2650280" cy="400110"/>
          </a:xfrm>
          <a:prstGeom prst="rect">
            <a:avLst/>
          </a:prstGeom>
          <a:noFill/>
        </p:spPr>
        <p:txBody>
          <a:bodyPr wrap="square" rtlCol="0">
            <a:spAutoFit/>
          </a:bodyPr>
          <a:lstStyle/>
          <a:p>
            <a:r>
              <a:rPr lang="en-US" altLang="zh-CN" sz="2000" dirty="0">
                <a:solidFill>
                  <a:schemeClr val="bg1"/>
                </a:solidFill>
                <a:latin typeface="Dutch801 Rm BT" panose="02020603060505020304" pitchFamily="18" charset="0"/>
              </a:rPr>
              <a:t>kernel/</a:t>
            </a:r>
            <a:r>
              <a:rPr lang="en-US" altLang="zh-CN" sz="2000" dirty="0" err="1">
                <a:solidFill>
                  <a:schemeClr val="bg1"/>
                </a:solidFill>
                <a:latin typeface="Dutch801 Rm BT" panose="02020603060505020304" pitchFamily="18" charset="0"/>
              </a:rPr>
              <a:t>proc.c</a:t>
            </a:r>
            <a:endParaRPr lang="zh-CN" altLang="en-US" sz="2000" dirty="0">
              <a:solidFill>
                <a:schemeClr val="bg1"/>
              </a:solidFill>
              <a:latin typeface="Dutch801 Rm BT" panose="02020603060505020304" pitchFamily="18" charset="0"/>
            </a:endParaRPr>
          </a:p>
        </p:txBody>
      </p:sp>
      <p:pic>
        <p:nvPicPr>
          <p:cNvPr id="3" name="图片 2"/>
          <p:cNvPicPr>
            <a:picLocks noChangeAspect="1"/>
          </p:cNvPicPr>
          <p:nvPr/>
        </p:nvPicPr>
        <p:blipFill>
          <a:blip r:embed="rId4"/>
          <a:stretch>
            <a:fillRect/>
          </a:stretch>
        </p:blipFill>
        <p:spPr>
          <a:xfrm>
            <a:off x="661112" y="3376682"/>
            <a:ext cx="2941123" cy="3508653"/>
          </a:xfrm>
          <a:prstGeom prst="rect">
            <a:avLst/>
          </a:prstGeom>
        </p:spPr>
      </p:pic>
      <p:sp>
        <p:nvSpPr>
          <p:cNvPr id="5" name="文本框 4"/>
          <p:cNvSpPr txBox="1"/>
          <p:nvPr/>
        </p:nvSpPr>
        <p:spPr>
          <a:xfrm>
            <a:off x="1683707" y="3817341"/>
            <a:ext cx="2650280" cy="400110"/>
          </a:xfrm>
          <a:prstGeom prst="rect">
            <a:avLst/>
          </a:prstGeom>
          <a:noFill/>
        </p:spPr>
        <p:txBody>
          <a:bodyPr wrap="square" rtlCol="0">
            <a:spAutoFit/>
          </a:bodyPr>
          <a:lstStyle/>
          <a:p>
            <a:r>
              <a:rPr lang="en-US" altLang="zh-CN" sz="2000" dirty="0">
                <a:solidFill>
                  <a:schemeClr val="bg1"/>
                </a:solidFill>
                <a:latin typeface="Dutch801 Rm BT" panose="02020603060505020304" pitchFamily="18" charset="0"/>
              </a:rPr>
              <a:t>kernel/</a:t>
            </a:r>
            <a:r>
              <a:rPr lang="en-US" altLang="zh-CN" sz="2000" dirty="0" err="1">
                <a:solidFill>
                  <a:schemeClr val="bg1"/>
                </a:solidFill>
                <a:latin typeface="Dutch801 Rm BT" panose="02020603060505020304" pitchFamily="18" charset="0"/>
              </a:rPr>
              <a:t>sysproc.c</a:t>
            </a:r>
            <a:endParaRPr lang="zh-CN" altLang="en-US" sz="2000" dirty="0">
              <a:solidFill>
                <a:schemeClr val="bg1"/>
              </a:solidFill>
              <a:latin typeface="Dutch801 Rm BT" panose="02020603060505020304" pitchFamily="18" charset="0"/>
            </a:endParaRPr>
          </a:p>
        </p:txBody>
      </p:sp>
      <p:pic>
        <p:nvPicPr>
          <p:cNvPr id="6" name="图片 5"/>
          <p:cNvPicPr>
            <a:picLocks noChangeAspect="1"/>
          </p:cNvPicPr>
          <p:nvPr/>
        </p:nvPicPr>
        <p:blipFill rotWithShape="1">
          <a:blip r:embed="rId5"/>
          <a:srcRect r="15774"/>
          <a:stretch>
            <a:fillRect/>
          </a:stretch>
        </p:blipFill>
        <p:spPr>
          <a:xfrm>
            <a:off x="3598059" y="1238472"/>
            <a:ext cx="3172611" cy="5061524"/>
          </a:xfrm>
          <a:prstGeom prst="rect">
            <a:avLst/>
          </a:prstGeom>
        </p:spPr>
      </p:pic>
      <p:sp>
        <p:nvSpPr>
          <p:cNvPr id="7" name="矩形: 圆角 6"/>
          <p:cNvSpPr/>
          <p:nvPr/>
        </p:nvSpPr>
        <p:spPr>
          <a:xfrm>
            <a:off x="1092142" y="4773680"/>
            <a:ext cx="1563727" cy="1990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3776015" y="3753823"/>
            <a:ext cx="959789" cy="18189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3776015" y="5932942"/>
            <a:ext cx="959790" cy="18189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1081868" y="6308522"/>
            <a:ext cx="1563727" cy="1990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427288" y="2430554"/>
            <a:ext cx="1298885" cy="190170"/>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442699" y="3080643"/>
            <a:ext cx="1298885" cy="190170"/>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3768250" y="3578934"/>
            <a:ext cx="1348280" cy="208959"/>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3758191" y="5747779"/>
            <a:ext cx="1348280" cy="208959"/>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214042" y="5823832"/>
            <a:ext cx="2650280" cy="400110"/>
          </a:xfrm>
          <a:prstGeom prst="rect">
            <a:avLst/>
          </a:prstGeom>
          <a:noFill/>
        </p:spPr>
        <p:txBody>
          <a:bodyPr wrap="square" rtlCol="0">
            <a:spAutoFit/>
          </a:bodyPr>
          <a:lstStyle/>
          <a:p>
            <a:r>
              <a:rPr lang="en-US" altLang="zh-CN" sz="2000" dirty="0">
                <a:solidFill>
                  <a:schemeClr val="bg1"/>
                </a:solidFill>
                <a:latin typeface="Dutch801 Rm BT" panose="02020603060505020304" pitchFamily="18" charset="0"/>
              </a:rPr>
              <a:t>kernel/</a:t>
            </a:r>
            <a:r>
              <a:rPr lang="en-US" altLang="zh-CN" sz="2000" dirty="0" err="1">
                <a:solidFill>
                  <a:schemeClr val="bg1"/>
                </a:solidFill>
                <a:latin typeface="Dutch801 Rm BT" panose="02020603060505020304" pitchFamily="18" charset="0"/>
              </a:rPr>
              <a:t>proc.c</a:t>
            </a:r>
            <a:endParaRPr lang="zh-CN" altLang="en-US" sz="2000" dirty="0">
              <a:solidFill>
                <a:schemeClr val="bg1"/>
              </a:solidFill>
              <a:latin typeface="Dutch801 Rm BT" panose="02020603060505020304" pitchFamily="18" charset="0"/>
            </a:endParaRPr>
          </a:p>
        </p:txBody>
      </p:sp>
      <p:sp>
        <p:nvSpPr>
          <p:cNvPr id="20" name="文本框 19"/>
          <p:cNvSpPr txBox="1"/>
          <p:nvPr/>
        </p:nvSpPr>
        <p:spPr>
          <a:xfrm>
            <a:off x="4914952" y="4619325"/>
            <a:ext cx="1616134"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dirty="0">
                <a:solidFill>
                  <a:srgbClr val="FFFF00"/>
                </a:solidFill>
              </a:rPr>
              <a:t>进程锁</a:t>
            </a:r>
          </a:p>
        </p:txBody>
      </p:sp>
      <p:sp>
        <p:nvSpPr>
          <p:cNvPr id="21" name="文本框 20"/>
          <p:cNvSpPr txBox="1"/>
          <p:nvPr/>
        </p:nvSpPr>
        <p:spPr>
          <a:xfrm>
            <a:off x="4914951" y="5020920"/>
            <a:ext cx="2124706" cy="461665"/>
          </a:xfrm>
          <a:prstGeom prst="rect">
            <a:avLst/>
          </a:prstGeom>
          <a:noFill/>
        </p:spPr>
        <p:txBody>
          <a:bodyPr wrap="square" rtlCol="0">
            <a:spAutoFit/>
          </a:bodyPr>
          <a:lstStyle/>
          <a:p>
            <a:pPr marL="285750" indent="-285750">
              <a:buFont typeface="Wingdings" panose="05000000000000000000" pitchFamily="2" charset="2"/>
              <a:buChar char="l"/>
            </a:pPr>
            <a:r>
              <a:rPr lang="en-US" altLang="zh-CN" sz="2400" dirty="0" err="1">
                <a:solidFill>
                  <a:srgbClr val="FF0000"/>
                </a:solidFill>
              </a:rPr>
              <a:t>tickslock</a:t>
            </a:r>
            <a:r>
              <a:rPr lang="zh-CN" altLang="en-US" sz="2400" dirty="0">
                <a:solidFill>
                  <a:srgbClr val="FF0000"/>
                </a:solidFill>
              </a:rPr>
              <a:t>锁</a:t>
            </a:r>
          </a:p>
        </p:txBody>
      </p:sp>
      <p:pic>
        <p:nvPicPr>
          <p:cNvPr id="22" name="图片 21"/>
          <p:cNvPicPr>
            <a:picLocks noChangeAspect="1"/>
          </p:cNvPicPr>
          <p:nvPr/>
        </p:nvPicPr>
        <p:blipFill>
          <a:blip r:embed="rId6"/>
          <a:stretch>
            <a:fillRect/>
          </a:stretch>
        </p:blipFill>
        <p:spPr>
          <a:xfrm>
            <a:off x="1899154" y="1131781"/>
            <a:ext cx="1676253" cy="1438406"/>
          </a:xfrm>
          <a:prstGeom prst="rect">
            <a:avLst/>
          </a:prstGeom>
        </p:spPr>
      </p:pic>
      <p:sp>
        <p:nvSpPr>
          <p:cNvPr id="23" name="文本框 22"/>
          <p:cNvSpPr txBox="1"/>
          <p:nvPr/>
        </p:nvSpPr>
        <p:spPr>
          <a:xfrm>
            <a:off x="2580590" y="1109679"/>
            <a:ext cx="2137677" cy="261610"/>
          </a:xfrm>
          <a:prstGeom prst="rect">
            <a:avLst/>
          </a:prstGeom>
          <a:noFill/>
        </p:spPr>
        <p:txBody>
          <a:bodyPr wrap="square" rtlCol="0">
            <a:spAutoFit/>
          </a:bodyPr>
          <a:lstStyle/>
          <a:p>
            <a:r>
              <a:rPr lang="en-US" altLang="zh-CN" sz="1100" dirty="0">
                <a:solidFill>
                  <a:schemeClr val="bg1"/>
                </a:solidFill>
                <a:latin typeface="Dutch801 Rm BT" panose="02020603060505020304" pitchFamily="18" charset="0"/>
              </a:rPr>
              <a:t>kernel/</a:t>
            </a:r>
            <a:r>
              <a:rPr lang="en-US" altLang="zh-CN" sz="1100" dirty="0" err="1">
                <a:solidFill>
                  <a:schemeClr val="bg1"/>
                </a:solidFill>
                <a:latin typeface="Dutch801 Rm BT" panose="02020603060505020304" pitchFamily="18" charset="0"/>
              </a:rPr>
              <a:t>trap.c</a:t>
            </a:r>
            <a:endParaRPr lang="zh-CN" altLang="en-US" sz="1100" dirty="0">
              <a:solidFill>
                <a:schemeClr val="bg1"/>
              </a:solidFill>
              <a:latin typeface="Dutch801 Rm BT" panose="02020603060505020304" pitchFamily="18" charset="0"/>
            </a:endParaRPr>
          </a:p>
        </p:txBody>
      </p:sp>
      <p:sp>
        <p:nvSpPr>
          <p:cNvPr id="24" name="矩形: 圆角 23"/>
          <p:cNvSpPr/>
          <p:nvPr/>
        </p:nvSpPr>
        <p:spPr>
          <a:xfrm>
            <a:off x="2008568" y="1647341"/>
            <a:ext cx="1563727" cy="1990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2008568" y="2170076"/>
            <a:ext cx="1563727" cy="1990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星形: 五角 25"/>
          <p:cNvSpPr/>
          <p:nvPr/>
        </p:nvSpPr>
        <p:spPr>
          <a:xfrm>
            <a:off x="416100" y="375430"/>
            <a:ext cx="565935" cy="505378"/>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星形: 五角 26"/>
          <p:cNvSpPr/>
          <p:nvPr/>
        </p:nvSpPr>
        <p:spPr>
          <a:xfrm>
            <a:off x="6358779" y="3540717"/>
            <a:ext cx="344613" cy="291674"/>
          </a:xfrm>
          <a:prstGeom prst="star5">
            <a:avLst/>
          </a:prstGeom>
          <a:solidFill>
            <a:srgbClr val="7030A0"/>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星形: 五角 28"/>
          <p:cNvSpPr/>
          <p:nvPr/>
        </p:nvSpPr>
        <p:spPr>
          <a:xfrm>
            <a:off x="9159521" y="4815645"/>
            <a:ext cx="279621" cy="244349"/>
          </a:xfrm>
          <a:prstGeom prst="star5">
            <a:avLst/>
          </a:prstGeom>
          <a:solidFill>
            <a:srgbClr val="7030A0"/>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7"/>
          <a:stretch>
            <a:fillRect/>
          </a:stretch>
        </p:blipFill>
        <p:spPr>
          <a:xfrm>
            <a:off x="6697153" y="234425"/>
            <a:ext cx="5494847" cy="1260244"/>
          </a:xfrm>
          <a:prstGeom prst="rect">
            <a:avLst/>
          </a:prstGeom>
        </p:spPr>
      </p:pic>
      <p:sp>
        <p:nvSpPr>
          <p:cNvPr id="12" name="灯片编号占位符 1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14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7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7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7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75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heel(1)">
                                      <p:cBhvr>
                                        <p:cTn id="32" dur="75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heel(1)">
                                      <p:cBhvr>
                                        <p:cTn id="37" dur="75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heel(1)">
                                      <p:cBhvr>
                                        <p:cTn id="42" dur="75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heel(1)">
                                      <p:cBhvr>
                                        <p:cTn id="47" dur="75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heel(1)">
                                      <p:cBhvr>
                                        <p:cTn id="52"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5" grpId="0" animBg="1"/>
      <p:bldP spid="16" grpId="0" animBg="1"/>
      <p:bldP spid="17" grpId="0" animBg="1"/>
      <p:bldP spid="18" grpId="0" animBg="1"/>
      <p:bldP spid="24"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3132" y="0"/>
            <a:ext cx="10515600" cy="1021543"/>
          </a:xfrm>
        </p:spPr>
        <p:txBody>
          <a:bodyPr/>
          <a:lstStyle/>
          <a:p>
            <a:r>
              <a:rPr lang="en-US" altLang="zh-CN" dirty="0"/>
              <a:t>wakeup &amp; sleep</a:t>
            </a:r>
            <a:endParaRPr lang="zh-CN" altLang="en-US" dirty="0">
              <a:solidFill>
                <a:srgbClr val="FF0000"/>
              </a:solidFill>
            </a:endParaRPr>
          </a:p>
        </p:txBody>
      </p:sp>
      <p:sp>
        <p:nvSpPr>
          <p:cNvPr id="26" name="星形: 五角 25"/>
          <p:cNvSpPr/>
          <p:nvPr/>
        </p:nvSpPr>
        <p:spPr>
          <a:xfrm>
            <a:off x="416100" y="375430"/>
            <a:ext cx="565935" cy="505378"/>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3"/>
          <a:stretch>
            <a:fillRect/>
          </a:stretch>
        </p:blipFill>
        <p:spPr>
          <a:xfrm>
            <a:off x="1751743" y="1154237"/>
            <a:ext cx="8427195" cy="2467404"/>
          </a:xfrm>
          <a:prstGeom prst="rect">
            <a:avLst/>
          </a:prstGeom>
        </p:spPr>
      </p:pic>
      <p:pic>
        <p:nvPicPr>
          <p:cNvPr id="34" name="图片 33"/>
          <p:cNvPicPr>
            <a:picLocks noChangeAspect="1"/>
          </p:cNvPicPr>
          <p:nvPr/>
        </p:nvPicPr>
        <p:blipFill>
          <a:blip r:embed="rId4"/>
          <a:stretch>
            <a:fillRect/>
          </a:stretch>
        </p:blipFill>
        <p:spPr>
          <a:xfrm>
            <a:off x="5224409" y="4299912"/>
            <a:ext cx="6575461" cy="878220"/>
          </a:xfrm>
          <a:prstGeom prst="rect">
            <a:avLst/>
          </a:prstGeom>
        </p:spPr>
      </p:pic>
      <p:sp>
        <p:nvSpPr>
          <p:cNvPr id="36" name="文本框 35"/>
          <p:cNvSpPr txBox="1"/>
          <p:nvPr/>
        </p:nvSpPr>
        <p:spPr>
          <a:xfrm>
            <a:off x="29225" y="4145800"/>
            <a:ext cx="5195184" cy="1477328"/>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英文文档中还提到了一个小问题，即若传入的</a:t>
            </a:r>
            <a:r>
              <a:rPr lang="en-US" altLang="zh-CN" b="1" dirty="0" err="1"/>
              <a:t>lk</a:t>
            </a:r>
            <a:r>
              <a:rPr lang="zh-CN" altLang="en-US" b="1" dirty="0"/>
              <a:t>就是</a:t>
            </a:r>
            <a:r>
              <a:rPr lang="en-US" altLang="zh-CN" b="1" dirty="0"/>
              <a:t>p-&gt;lock</a:t>
            </a:r>
            <a:r>
              <a:rPr lang="zh-CN" altLang="en-US" b="1" dirty="0"/>
              <a:t>，就会自己和自己造成死锁。不过我们这里</a:t>
            </a:r>
            <a:r>
              <a:rPr lang="en-US" altLang="zh-CN" b="1" dirty="0"/>
              <a:t>sleep</a:t>
            </a:r>
            <a:r>
              <a:rPr lang="zh-CN" altLang="en-US" b="1" dirty="0"/>
              <a:t>只是由</a:t>
            </a:r>
            <a:r>
              <a:rPr lang="en-US" altLang="zh-CN" b="1" dirty="0" err="1"/>
              <a:t>sys_sleep</a:t>
            </a:r>
            <a:r>
              <a:rPr lang="zh-CN" altLang="en-US" b="1" dirty="0"/>
              <a:t>调用的不涉及这种情况。若出现这种情况</a:t>
            </a:r>
            <a:r>
              <a:rPr lang="en-US" altLang="zh-CN" b="1" dirty="0"/>
              <a:t>sleep</a:t>
            </a:r>
            <a:r>
              <a:rPr lang="zh-CN" altLang="en-US" b="1" dirty="0"/>
              <a:t>直接跳过</a:t>
            </a:r>
            <a:r>
              <a:rPr lang="en-US" altLang="zh-CN" b="1" dirty="0"/>
              <a:t>acquire(p-&gt;lock)</a:t>
            </a:r>
            <a:r>
              <a:rPr lang="zh-CN" altLang="en-US" b="1" dirty="0"/>
              <a:t>和</a:t>
            </a:r>
            <a:r>
              <a:rPr lang="en-US" altLang="zh-CN" b="1" dirty="0"/>
              <a:t>release(</a:t>
            </a:r>
            <a:r>
              <a:rPr lang="en-US" altLang="zh-CN" b="1" dirty="0" err="1"/>
              <a:t>lk</a:t>
            </a:r>
            <a:r>
              <a:rPr lang="en-US" altLang="zh-CN" b="1" dirty="0"/>
              <a:t>)</a:t>
            </a:r>
            <a:r>
              <a:rPr lang="zh-CN" altLang="en-US" b="1" dirty="0"/>
              <a:t>两个步骤。</a:t>
            </a:r>
            <a:endParaRPr lang="en-US" altLang="zh-CN" b="1" dirty="0"/>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15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0" y="2686240"/>
            <a:ext cx="4448710" cy="4168275"/>
          </a:xfrm>
          <a:prstGeom prst="rect">
            <a:avLst/>
          </a:prstGeom>
        </p:spPr>
      </p:pic>
      <p:pic>
        <p:nvPicPr>
          <p:cNvPr id="4" name="图片 3"/>
          <p:cNvPicPr>
            <a:picLocks noChangeAspect="1"/>
          </p:cNvPicPr>
          <p:nvPr/>
        </p:nvPicPr>
        <p:blipFill>
          <a:blip r:embed="rId4"/>
          <a:stretch>
            <a:fillRect/>
          </a:stretch>
        </p:blipFill>
        <p:spPr>
          <a:xfrm>
            <a:off x="1490609" y="1096284"/>
            <a:ext cx="9210782" cy="1589956"/>
          </a:xfrm>
          <a:prstGeom prst="rect">
            <a:avLst/>
          </a:prstGeom>
        </p:spPr>
      </p:pic>
      <p:sp>
        <p:nvSpPr>
          <p:cNvPr id="2" name="标题 1"/>
          <p:cNvSpPr>
            <a:spLocks noGrp="1"/>
          </p:cNvSpPr>
          <p:nvPr>
            <p:ph type="title"/>
          </p:nvPr>
        </p:nvSpPr>
        <p:spPr>
          <a:xfrm>
            <a:off x="838200" y="0"/>
            <a:ext cx="10515600" cy="1021543"/>
          </a:xfrm>
        </p:spPr>
        <p:txBody>
          <a:bodyPr/>
          <a:lstStyle/>
          <a:p>
            <a:r>
              <a:rPr lang="zh-CN" altLang="en-US" dirty="0"/>
              <a:t>问题三</a:t>
            </a:r>
          </a:p>
        </p:txBody>
      </p:sp>
      <p:sp>
        <p:nvSpPr>
          <p:cNvPr id="8" name="矩形: 圆角 7"/>
          <p:cNvSpPr/>
          <p:nvPr/>
        </p:nvSpPr>
        <p:spPr>
          <a:xfrm>
            <a:off x="115722" y="5999335"/>
            <a:ext cx="3026913" cy="21144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940193" y="2570991"/>
            <a:ext cx="4798505" cy="3600986"/>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用户态函数进行系统调用，调用内核态函数。</a:t>
            </a:r>
            <a:endParaRPr lang="en-US" altLang="zh-CN" b="1" dirty="0"/>
          </a:p>
          <a:p>
            <a:pPr marL="285750" indent="-285750">
              <a:spcBef>
                <a:spcPts val="1800"/>
              </a:spcBef>
              <a:buFont typeface="Arial" panose="020B0604020202020204" pitchFamily="34" charset="0"/>
              <a:buChar char="•"/>
            </a:pPr>
            <a:r>
              <a:rPr lang="zh-CN" altLang="en-US" b="1" dirty="0"/>
              <a:t>用户态中参数被写进</a:t>
            </a:r>
            <a:r>
              <a:rPr lang="en-US" altLang="zh-CN" b="1" dirty="0"/>
              <a:t>a0</a:t>
            </a:r>
            <a:r>
              <a:rPr lang="zh-CN" altLang="en-US" b="1" dirty="0"/>
              <a:t>寄存器中，进入内核态时被保存到</a:t>
            </a:r>
            <a:r>
              <a:rPr lang="en-US" altLang="zh-CN" b="1" dirty="0" err="1"/>
              <a:t>trapframe</a:t>
            </a:r>
            <a:r>
              <a:rPr lang="zh-CN" altLang="en-US" b="1" dirty="0"/>
              <a:t>结构体的</a:t>
            </a:r>
            <a:r>
              <a:rPr lang="en-US" altLang="zh-CN" b="1" dirty="0"/>
              <a:t>a0</a:t>
            </a:r>
            <a:r>
              <a:rPr lang="zh-CN" altLang="en-US" b="1" dirty="0"/>
              <a:t>域，然后再</a:t>
            </a:r>
            <a:r>
              <a:rPr lang="en-US" altLang="zh-CN" b="1" dirty="0" err="1"/>
              <a:t>sys_sleep</a:t>
            </a:r>
            <a:r>
              <a:rPr lang="zh-CN" altLang="en-US" b="1" dirty="0"/>
              <a:t>函数中被读出，这就是参数传递的过程。</a:t>
            </a:r>
            <a:endParaRPr lang="en-US" altLang="zh-CN" b="1" dirty="0"/>
          </a:p>
          <a:p>
            <a:pPr marL="285750" indent="-285750">
              <a:spcBef>
                <a:spcPts val="1800"/>
              </a:spcBef>
              <a:buFont typeface="Arial" panose="020B0604020202020204" pitchFamily="34" charset="0"/>
              <a:buChar char="•"/>
            </a:pPr>
            <a:r>
              <a:rPr lang="zh-CN" altLang="en-US" b="1" dirty="0"/>
              <a:t>区别在于用户态的</a:t>
            </a:r>
            <a:r>
              <a:rPr lang="en-US" altLang="zh-CN" b="1" dirty="0"/>
              <a:t>sleep(n)</a:t>
            </a:r>
            <a:r>
              <a:rPr lang="zh-CN" altLang="en-US" b="1" dirty="0"/>
              <a:t>函数面向开发，只要实现传入睡眠时长的控制参数这个需求；而内核态中的</a:t>
            </a:r>
            <a:r>
              <a:rPr lang="en-US" altLang="zh-CN" b="1" dirty="0"/>
              <a:t>sleep(*</a:t>
            </a:r>
            <a:r>
              <a:rPr lang="en-US" altLang="zh-CN" b="1" dirty="0" err="1"/>
              <a:t>chan</a:t>
            </a:r>
            <a:r>
              <a:rPr lang="en-US" altLang="zh-CN" b="1" dirty="0"/>
              <a:t>, *&amp;</a:t>
            </a:r>
            <a:r>
              <a:rPr lang="en-US" altLang="zh-CN" b="1" dirty="0" err="1"/>
              <a:t>lk</a:t>
            </a:r>
            <a:r>
              <a:rPr lang="en-US" altLang="zh-CN" b="1" dirty="0"/>
              <a:t>)</a:t>
            </a:r>
            <a:r>
              <a:rPr lang="zh-CN" altLang="en-US" b="1" dirty="0"/>
              <a:t>函数需要配合内核态中的周遭环境运行，需要有</a:t>
            </a:r>
            <a:r>
              <a:rPr lang="en-US" altLang="zh-CN" b="1" dirty="0"/>
              <a:t>channel</a:t>
            </a:r>
            <a:r>
              <a:rPr lang="zh-CN" altLang="en-US" b="1" dirty="0"/>
              <a:t>信息，也需要传入锁</a:t>
            </a:r>
            <a:r>
              <a:rPr lang="en-US" altLang="zh-CN" b="1" dirty="0"/>
              <a:t>(</a:t>
            </a:r>
            <a:r>
              <a:rPr lang="zh-CN" altLang="en-US" b="1" dirty="0"/>
              <a:t>前面提到</a:t>
            </a:r>
            <a:r>
              <a:rPr lang="en-US" altLang="zh-CN" b="1" dirty="0"/>
              <a:t>)</a:t>
            </a:r>
            <a:r>
              <a:rPr lang="zh-CN" altLang="en-US" b="1" dirty="0"/>
              <a:t>。</a:t>
            </a:r>
            <a:endParaRPr lang="en-US" altLang="zh-CN" b="1" dirty="0"/>
          </a:p>
        </p:txBody>
      </p:sp>
      <p:pic>
        <p:nvPicPr>
          <p:cNvPr id="12" name="图片 11"/>
          <p:cNvPicPr>
            <a:picLocks noChangeAspect="1"/>
          </p:cNvPicPr>
          <p:nvPr/>
        </p:nvPicPr>
        <p:blipFill rotWithShape="1">
          <a:blip r:embed="rId5"/>
          <a:srcRect l="673"/>
          <a:stretch>
            <a:fillRect/>
          </a:stretch>
        </p:blipFill>
        <p:spPr>
          <a:xfrm>
            <a:off x="2491483" y="3091249"/>
            <a:ext cx="4436335" cy="2519375"/>
          </a:xfrm>
          <a:prstGeom prst="rect">
            <a:avLst/>
          </a:prstGeom>
        </p:spPr>
      </p:pic>
      <p:sp>
        <p:nvSpPr>
          <p:cNvPr id="13" name="文本框 12"/>
          <p:cNvSpPr txBox="1"/>
          <p:nvPr/>
        </p:nvSpPr>
        <p:spPr>
          <a:xfrm>
            <a:off x="838200" y="2691139"/>
            <a:ext cx="2650280" cy="400110"/>
          </a:xfrm>
          <a:prstGeom prst="rect">
            <a:avLst/>
          </a:prstGeom>
          <a:noFill/>
        </p:spPr>
        <p:txBody>
          <a:bodyPr wrap="square" rtlCol="0">
            <a:spAutoFit/>
          </a:bodyPr>
          <a:lstStyle/>
          <a:p>
            <a:r>
              <a:rPr lang="en-US" altLang="zh-CN" sz="2000" dirty="0">
                <a:solidFill>
                  <a:schemeClr val="bg1"/>
                </a:solidFill>
                <a:latin typeface="Dutch801 Rm BT" panose="02020603060505020304" pitchFamily="18" charset="0"/>
              </a:rPr>
              <a:t>user/zombie.asm</a:t>
            </a:r>
            <a:endParaRPr lang="zh-CN" altLang="en-US" sz="2000" dirty="0">
              <a:solidFill>
                <a:schemeClr val="bg1"/>
              </a:solidFill>
              <a:latin typeface="Dutch801 Rm BT" panose="02020603060505020304" pitchFamily="18" charset="0"/>
            </a:endParaRPr>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16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904304" y="1149018"/>
            <a:ext cx="8383392" cy="772249"/>
          </a:xfrm>
          <a:prstGeom prst="rect">
            <a:avLst/>
          </a:prstGeom>
        </p:spPr>
      </p:pic>
      <p:sp>
        <p:nvSpPr>
          <p:cNvPr id="2" name="标题 1"/>
          <p:cNvSpPr>
            <a:spLocks noGrp="1"/>
          </p:cNvSpPr>
          <p:nvPr>
            <p:ph type="title"/>
          </p:nvPr>
        </p:nvSpPr>
        <p:spPr>
          <a:xfrm>
            <a:off x="838200" y="0"/>
            <a:ext cx="10515600" cy="1021543"/>
          </a:xfrm>
        </p:spPr>
        <p:txBody>
          <a:bodyPr/>
          <a:lstStyle/>
          <a:p>
            <a:r>
              <a:rPr lang="zh-CN" altLang="en-US" dirty="0"/>
              <a:t>问题四</a:t>
            </a:r>
          </a:p>
        </p:txBody>
      </p:sp>
      <p:sp>
        <p:nvSpPr>
          <p:cNvPr id="9" name="文本框 8"/>
          <p:cNvSpPr txBox="1"/>
          <p:nvPr/>
        </p:nvSpPr>
        <p:spPr>
          <a:xfrm>
            <a:off x="7255028" y="1535142"/>
            <a:ext cx="4936972" cy="5447645"/>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从用户态函数进行系统调用开始，通过汇编指令</a:t>
            </a:r>
            <a:r>
              <a:rPr lang="en-US" altLang="zh-CN" b="1" dirty="0" err="1"/>
              <a:t>ecall</a:t>
            </a:r>
            <a:r>
              <a:rPr lang="zh-CN" altLang="en-US" b="1" dirty="0"/>
              <a:t>进入内核态。</a:t>
            </a:r>
            <a:endParaRPr lang="en-US" altLang="zh-CN" b="1" dirty="0"/>
          </a:p>
          <a:p>
            <a:pPr marL="285750" indent="-285750">
              <a:spcBef>
                <a:spcPts val="1800"/>
              </a:spcBef>
              <a:buFont typeface="Arial" panose="020B0604020202020204" pitchFamily="34" charset="0"/>
              <a:buChar char="•"/>
            </a:pPr>
            <a:r>
              <a:rPr lang="zh-CN" altLang="en-US" b="1" dirty="0"/>
              <a:t>内核态中调用</a:t>
            </a:r>
            <a:r>
              <a:rPr lang="en-US" altLang="zh-CN" b="1" dirty="0" err="1"/>
              <a:t>sys_sleep</a:t>
            </a:r>
            <a:r>
              <a:rPr lang="zh-CN" altLang="en-US" b="1" dirty="0"/>
              <a:t>函数，由于</a:t>
            </a:r>
            <a:r>
              <a:rPr lang="en-US" altLang="zh-CN" b="1" dirty="0"/>
              <a:t>n=1</a:t>
            </a:r>
            <a:r>
              <a:rPr lang="zh-CN" altLang="en-US" b="1" dirty="0"/>
              <a:t>，循环只执行一次，调用一次</a:t>
            </a:r>
            <a:r>
              <a:rPr lang="en-US" altLang="zh-CN" b="1" dirty="0"/>
              <a:t>sleep</a:t>
            </a:r>
            <a:r>
              <a:rPr lang="zh-CN" altLang="en-US" b="1" dirty="0"/>
              <a:t>函数，这里进程状态</a:t>
            </a:r>
            <a:r>
              <a:rPr lang="en-US" altLang="zh-CN" b="1" dirty="0"/>
              <a:t>p-&gt;state</a:t>
            </a:r>
            <a:r>
              <a:rPr lang="zh-CN" altLang="en-US" b="1" dirty="0"/>
              <a:t>被设置成</a:t>
            </a:r>
            <a:r>
              <a:rPr lang="en-US" altLang="zh-CN" b="1" dirty="0"/>
              <a:t>SLEEPING</a:t>
            </a:r>
            <a:r>
              <a:rPr lang="zh-CN" altLang="en-US" b="1" dirty="0"/>
              <a:t>。</a:t>
            </a:r>
            <a:endParaRPr lang="en-US" altLang="zh-CN" b="1" dirty="0"/>
          </a:p>
          <a:p>
            <a:pPr marL="285750" indent="-285750">
              <a:spcBef>
                <a:spcPts val="1800"/>
              </a:spcBef>
              <a:buFont typeface="Arial" panose="020B0604020202020204" pitchFamily="34" charset="0"/>
              <a:buChar char="•"/>
            </a:pPr>
            <a:r>
              <a:rPr lang="zh-CN" altLang="en-US" b="1" dirty="0"/>
              <a:t>经过一个时钟中断间隔后，</a:t>
            </a:r>
            <a:r>
              <a:rPr lang="en-US" altLang="zh-CN" b="1" dirty="0" err="1"/>
              <a:t>clockintr</a:t>
            </a:r>
            <a:r>
              <a:rPr lang="en-US" altLang="zh-CN" b="1" dirty="0"/>
              <a:t>()</a:t>
            </a:r>
            <a:r>
              <a:rPr lang="zh-CN" altLang="en-US" b="1" dirty="0"/>
              <a:t>函数调用</a:t>
            </a:r>
            <a:r>
              <a:rPr lang="en-US" altLang="zh-CN" b="1" dirty="0"/>
              <a:t>wakeup()</a:t>
            </a:r>
            <a:r>
              <a:rPr lang="zh-CN" altLang="en-US" b="1" dirty="0"/>
              <a:t>函数将进程唤醒，其状态被设置为</a:t>
            </a:r>
            <a:r>
              <a:rPr lang="en-US" altLang="zh-CN" b="1" dirty="0"/>
              <a:t>RUNNABLE</a:t>
            </a:r>
            <a:r>
              <a:rPr lang="zh-CN" altLang="en-US" b="1" dirty="0"/>
              <a:t>。后可能被调度，在</a:t>
            </a:r>
            <a:r>
              <a:rPr lang="en-US" altLang="zh-CN" b="1" dirty="0"/>
              <a:t>scheduler()</a:t>
            </a:r>
            <a:r>
              <a:rPr lang="zh-CN" altLang="en-US" b="1" dirty="0"/>
              <a:t>中被置为</a:t>
            </a:r>
            <a:r>
              <a:rPr lang="en-US" altLang="zh-CN" b="1" dirty="0"/>
              <a:t>RUNNING</a:t>
            </a:r>
            <a:r>
              <a:rPr lang="zh-CN" altLang="en-US" b="1" dirty="0"/>
              <a:t>。</a:t>
            </a:r>
            <a:r>
              <a:rPr lang="en-US" altLang="zh-CN" b="1" dirty="0"/>
              <a:t>Return</a:t>
            </a:r>
            <a:r>
              <a:rPr lang="zh-CN" altLang="en-US" b="1" dirty="0"/>
              <a:t>，一直返回到用户态，进程继续运行。</a:t>
            </a:r>
            <a:endParaRPr lang="en-US" altLang="zh-CN" b="1" dirty="0"/>
          </a:p>
          <a:p>
            <a:pPr marL="285750" indent="-285750">
              <a:spcBef>
                <a:spcPts val="1800"/>
              </a:spcBef>
              <a:buFont typeface="Arial" panose="020B0604020202020204" pitchFamily="34" charset="0"/>
              <a:buChar char="•"/>
            </a:pPr>
            <a:r>
              <a:rPr lang="zh-CN" altLang="en-US" b="1" dirty="0"/>
              <a:t>如果改成</a:t>
            </a:r>
            <a:r>
              <a:rPr lang="en-US" altLang="zh-CN" b="1" dirty="0"/>
              <a:t>sleep(2)</a:t>
            </a:r>
            <a:r>
              <a:rPr lang="zh-CN" altLang="en-US" b="1" dirty="0"/>
              <a:t>，则循环执行两次。第一次</a:t>
            </a:r>
            <a:r>
              <a:rPr lang="en-US" altLang="zh-CN" b="1" dirty="0"/>
              <a:t>sleep</a:t>
            </a:r>
            <a:r>
              <a:rPr lang="zh-CN" altLang="en-US" b="1" dirty="0"/>
              <a:t>后被</a:t>
            </a:r>
            <a:r>
              <a:rPr lang="en-US" altLang="zh-CN" b="1" dirty="0"/>
              <a:t>wakeup</a:t>
            </a:r>
            <a:r>
              <a:rPr lang="zh-CN" altLang="en-US" b="1" dirty="0"/>
              <a:t>唤醒，状态变为</a:t>
            </a:r>
            <a:r>
              <a:rPr lang="en-US" altLang="zh-CN" b="1" dirty="0"/>
              <a:t>RUNNABLE</a:t>
            </a:r>
            <a:r>
              <a:rPr lang="zh-CN" altLang="en-US" b="1" dirty="0"/>
              <a:t>，但是再次循环调用</a:t>
            </a:r>
            <a:r>
              <a:rPr lang="en-US" altLang="zh-CN" b="1" dirty="0"/>
              <a:t>sleep</a:t>
            </a:r>
            <a:r>
              <a:rPr lang="zh-CN" altLang="en-US" b="1" dirty="0"/>
              <a:t>函数，状态再次经历</a:t>
            </a:r>
            <a:r>
              <a:rPr lang="en-US" altLang="zh-CN" b="1" dirty="0"/>
              <a:t>SLEEPING</a:t>
            </a:r>
            <a:r>
              <a:rPr lang="zh-CN" altLang="en-US" b="1" dirty="0"/>
              <a:t>到</a:t>
            </a:r>
            <a:r>
              <a:rPr lang="en-US" altLang="zh-CN" b="1" dirty="0"/>
              <a:t>RUNNABLE</a:t>
            </a:r>
            <a:r>
              <a:rPr lang="zh-CN" altLang="en-US" b="1" dirty="0"/>
              <a:t>的转换。</a:t>
            </a:r>
            <a:endParaRPr lang="en-US" altLang="zh-CN" b="1" dirty="0"/>
          </a:p>
          <a:p>
            <a:pPr marL="285750" indent="-285750">
              <a:spcBef>
                <a:spcPts val="1800"/>
              </a:spcBef>
              <a:buFont typeface="Arial" panose="020B0604020202020204" pitchFamily="34" charset="0"/>
              <a:buChar char="•"/>
            </a:pPr>
            <a:endParaRPr lang="en-US" altLang="zh-CN" b="1" dirty="0"/>
          </a:p>
        </p:txBody>
      </p:sp>
      <p:pic>
        <p:nvPicPr>
          <p:cNvPr id="6" name="图片 5"/>
          <p:cNvPicPr>
            <a:picLocks noChangeAspect="1"/>
          </p:cNvPicPr>
          <p:nvPr/>
        </p:nvPicPr>
        <p:blipFill>
          <a:blip r:embed="rId4"/>
          <a:stretch>
            <a:fillRect/>
          </a:stretch>
        </p:blipFill>
        <p:spPr>
          <a:xfrm>
            <a:off x="-10564" y="3207772"/>
            <a:ext cx="3059799" cy="3650228"/>
          </a:xfrm>
          <a:prstGeom prst="rect">
            <a:avLst/>
          </a:prstGeom>
        </p:spPr>
      </p:pic>
      <p:pic>
        <p:nvPicPr>
          <p:cNvPr id="10" name="图片 9"/>
          <p:cNvPicPr>
            <a:picLocks noChangeAspect="1"/>
          </p:cNvPicPr>
          <p:nvPr/>
        </p:nvPicPr>
        <p:blipFill>
          <a:blip r:embed="rId5"/>
          <a:stretch>
            <a:fillRect/>
          </a:stretch>
        </p:blipFill>
        <p:spPr>
          <a:xfrm>
            <a:off x="-10564" y="2053471"/>
            <a:ext cx="1656062" cy="1122118"/>
          </a:xfrm>
          <a:prstGeom prst="rect">
            <a:avLst/>
          </a:prstGeom>
        </p:spPr>
      </p:pic>
      <p:pic>
        <p:nvPicPr>
          <p:cNvPr id="11" name="图片 10"/>
          <p:cNvPicPr>
            <a:picLocks noChangeAspect="1"/>
          </p:cNvPicPr>
          <p:nvPr/>
        </p:nvPicPr>
        <p:blipFill>
          <a:blip r:embed="rId6"/>
          <a:stretch>
            <a:fillRect/>
          </a:stretch>
        </p:blipFill>
        <p:spPr>
          <a:xfrm>
            <a:off x="2107443" y="1864278"/>
            <a:ext cx="3199159" cy="4298773"/>
          </a:xfrm>
          <a:prstGeom prst="rect">
            <a:avLst/>
          </a:prstGeom>
        </p:spPr>
      </p:pic>
      <p:pic>
        <p:nvPicPr>
          <p:cNvPr id="13" name="图片 12"/>
          <p:cNvPicPr>
            <a:picLocks noChangeAspect="1"/>
          </p:cNvPicPr>
          <p:nvPr/>
        </p:nvPicPr>
        <p:blipFill>
          <a:blip r:embed="rId7"/>
          <a:stretch>
            <a:fillRect/>
          </a:stretch>
        </p:blipFill>
        <p:spPr>
          <a:xfrm>
            <a:off x="3847046" y="4066384"/>
            <a:ext cx="3483324" cy="2811927"/>
          </a:xfrm>
          <a:prstGeom prst="rect">
            <a:avLst/>
          </a:prstGeom>
        </p:spPr>
      </p:pic>
      <p:sp>
        <p:nvSpPr>
          <p:cNvPr id="8" name="矩形: 圆角 7"/>
          <p:cNvSpPr/>
          <p:nvPr/>
        </p:nvSpPr>
        <p:spPr>
          <a:xfrm>
            <a:off x="2218529" y="4558043"/>
            <a:ext cx="1243862" cy="19375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4344845" y="5864835"/>
            <a:ext cx="1423701" cy="20205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306602" y="2754647"/>
            <a:ext cx="2047920" cy="954107"/>
          </a:xfrm>
          <a:prstGeom prst="rect">
            <a:avLst/>
          </a:prstGeom>
          <a:noFill/>
        </p:spPr>
        <p:txBody>
          <a:bodyPr wrap="square" rtlCol="0">
            <a:spAutoFit/>
          </a:bodyPr>
          <a:lstStyle/>
          <a:p>
            <a:r>
              <a:rPr lang="zh-CN" altLang="en-US" sz="2800" dirty="0">
                <a:solidFill>
                  <a:srgbClr val="FF0000"/>
                </a:solidFill>
                <a:latin typeface="华文中宋" panose="02010600040101010101" charset="-122"/>
                <a:ea typeface="华文中宋" panose="02010600040101010101" charset="-122"/>
              </a:rPr>
              <a:t>周期叫醒</a:t>
            </a:r>
            <a:endParaRPr lang="en-US" altLang="zh-CN" sz="2800" dirty="0">
              <a:solidFill>
                <a:srgbClr val="FF0000"/>
              </a:solidFill>
              <a:latin typeface="华文中宋" panose="02010600040101010101" charset="-122"/>
              <a:ea typeface="华文中宋" panose="02010600040101010101" charset="-122"/>
            </a:endParaRPr>
          </a:p>
          <a:p>
            <a:r>
              <a:rPr lang="zh-CN" altLang="en-US" sz="2800" dirty="0">
                <a:solidFill>
                  <a:srgbClr val="FF0000"/>
                </a:solidFill>
                <a:latin typeface="华文中宋" panose="02010600040101010101" charset="-122"/>
                <a:ea typeface="华文中宋" panose="02010600040101010101" charset="-122"/>
              </a:rPr>
              <a:t>没睡够继续</a:t>
            </a:r>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17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257597" y="1121557"/>
            <a:ext cx="4695403" cy="5578621"/>
          </a:xfrm>
          <a:solidFill>
            <a:schemeClr val="accent3"/>
          </a:solidFill>
          <a:ln w="25400">
            <a:solidFill>
              <a:schemeClr val="accent1"/>
            </a:solidFill>
          </a:ln>
        </p:spPr>
      </p:pic>
      <p:sp>
        <p:nvSpPr>
          <p:cNvPr id="3" name="标题 2"/>
          <p:cNvSpPr>
            <a:spLocks noGrp="1"/>
          </p:cNvSpPr>
          <p:nvPr>
            <p:ph type="title"/>
          </p:nvPr>
        </p:nvSpPr>
        <p:spPr/>
        <p:txBody>
          <a:bodyPr/>
          <a:lstStyle/>
          <a:p>
            <a:r>
              <a:rPr lang="zh-CN" altLang="en-US" dirty="0"/>
              <a:t>问题五</a:t>
            </a:r>
          </a:p>
        </p:txBody>
      </p:sp>
      <p:pic>
        <p:nvPicPr>
          <p:cNvPr id="7" name="图片 6"/>
          <p:cNvPicPr>
            <a:picLocks noChangeAspect="1"/>
          </p:cNvPicPr>
          <p:nvPr/>
        </p:nvPicPr>
        <p:blipFill>
          <a:blip r:embed="rId3"/>
          <a:stretch>
            <a:fillRect/>
          </a:stretch>
        </p:blipFill>
        <p:spPr>
          <a:xfrm>
            <a:off x="2521939" y="241153"/>
            <a:ext cx="9471094" cy="641843"/>
          </a:xfrm>
          <a:prstGeom prst="rect">
            <a:avLst/>
          </a:prstGeom>
        </p:spPr>
      </p:pic>
      <p:sp>
        <p:nvSpPr>
          <p:cNvPr id="8" name="右大括号 7"/>
          <p:cNvSpPr/>
          <p:nvPr/>
        </p:nvSpPr>
        <p:spPr>
          <a:xfrm>
            <a:off x="4450772" y="3429000"/>
            <a:ext cx="173182" cy="2119745"/>
          </a:xfrm>
          <a:prstGeom prst="rightBrace">
            <a:avLst>
              <a:gd name="adj1" fmla="val 8333"/>
              <a:gd name="adj2" fmla="val 47812"/>
            </a:avLst>
          </a:prstGeom>
          <a:ln w="44450" cap="rnd">
            <a:solidFill>
              <a:srgbClr val="FF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 name="文本框 8"/>
          <p:cNvSpPr txBox="1"/>
          <p:nvPr/>
        </p:nvSpPr>
        <p:spPr>
          <a:xfrm>
            <a:off x="4953000" y="3674340"/>
            <a:ext cx="1583634" cy="2062103"/>
          </a:xfrm>
          <a:prstGeom prst="rect">
            <a:avLst/>
          </a:prstGeom>
          <a:noFill/>
        </p:spPr>
        <p:txBody>
          <a:bodyPr wrap="square" rtlCol="0">
            <a:spAutoFit/>
          </a:bodyPr>
          <a:lstStyle/>
          <a:p>
            <a:r>
              <a:rPr lang="zh-CN" altLang="en-US" sz="3200" dirty="0"/>
              <a:t>保证了这部分操作的原子性</a:t>
            </a:r>
          </a:p>
        </p:txBody>
      </p:sp>
      <p:sp>
        <p:nvSpPr>
          <p:cNvPr id="10" name="文本框 9"/>
          <p:cNvSpPr txBox="1"/>
          <p:nvPr/>
        </p:nvSpPr>
        <p:spPr>
          <a:xfrm>
            <a:off x="6460435" y="1311965"/>
            <a:ext cx="4956313" cy="2554545"/>
          </a:xfrm>
          <a:prstGeom prst="rect">
            <a:avLst/>
          </a:prstGeom>
          <a:noFill/>
        </p:spPr>
        <p:txBody>
          <a:bodyPr wrap="square" rtlCol="0">
            <a:spAutoFit/>
          </a:bodyPr>
          <a:lstStyle/>
          <a:p>
            <a:r>
              <a:rPr lang="zh-CN" altLang="en-US" sz="3200" dirty="0"/>
              <a:t>如果没有</a:t>
            </a:r>
            <a:r>
              <a:rPr lang="en-US" altLang="zh-CN" sz="3200" dirty="0" err="1"/>
              <a:t>tickslock</a:t>
            </a:r>
            <a:r>
              <a:rPr lang="zh-CN" altLang="en-US" sz="3200" dirty="0"/>
              <a:t>锁，</a:t>
            </a:r>
            <a:r>
              <a:rPr lang="en-US" altLang="zh-CN" sz="3200" dirty="0"/>
              <a:t>ticks</a:t>
            </a:r>
            <a:r>
              <a:rPr lang="zh-CN" altLang="en-US" sz="3200" dirty="0"/>
              <a:t>变量可能在其他地方被</a:t>
            </a:r>
            <a:r>
              <a:rPr lang="en-US" altLang="zh-CN" sz="3200" dirty="0" err="1"/>
              <a:t>clockintr</a:t>
            </a:r>
            <a:r>
              <a:rPr lang="zh-CN" altLang="en-US" sz="3200" dirty="0"/>
              <a:t>改变，无法保证</a:t>
            </a:r>
            <a:r>
              <a:rPr lang="en-US" altLang="zh-CN" sz="3200" dirty="0"/>
              <a:t>ticks++</a:t>
            </a:r>
            <a:r>
              <a:rPr lang="zh-CN" altLang="en-US" sz="3200" dirty="0"/>
              <a:t>操作的原子性，从而导致</a:t>
            </a:r>
            <a:r>
              <a:rPr lang="en-US" altLang="zh-CN" sz="3200" dirty="0"/>
              <a:t>sleep</a:t>
            </a:r>
            <a:r>
              <a:rPr lang="zh-CN" altLang="en-US" sz="3200" dirty="0"/>
              <a:t>的时间出错</a:t>
            </a:r>
          </a:p>
        </p:txBody>
      </p:sp>
      <p:pic>
        <p:nvPicPr>
          <p:cNvPr id="12" name="图片 11"/>
          <p:cNvPicPr>
            <a:picLocks noChangeAspect="1"/>
          </p:cNvPicPr>
          <p:nvPr/>
        </p:nvPicPr>
        <p:blipFill>
          <a:blip r:embed="rId4"/>
          <a:stretch>
            <a:fillRect/>
          </a:stretch>
        </p:blipFill>
        <p:spPr>
          <a:xfrm>
            <a:off x="6606097" y="3957673"/>
            <a:ext cx="3578199" cy="2258354"/>
          </a:xfrm>
          <a:prstGeom prst="rect">
            <a:avLst/>
          </a:prstGeom>
        </p:spPr>
      </p:pic>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18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408214" y="1354709"/>
            <a:ext cx="5443920" cy="5238247"/>
          </a:xfrm>
        </p:spPr>
      </p:pic>
      <p:sp>
        <p:nvSpPr>
          <p:cNvPr id="3" name="标题 2"/>
          <p:cNvSpPr>
            <a:spLocks noGrp="1"/>
          </p:cNvSpPr>
          <p:nvPr>
            <p:ph type="title"/>
          </p:nvPr>
        </p:nvSpPr>
        <p:spPr/>
        <p:txBody>
          <a:bodyPr>
            <a:normAutofit/>
          </a:bodyPr>
          <a:lstStyle/>
          <a:p>
            <a:r>
              <a:rPr lang="en-US" altLang="zh-CN" dirty="0"/>
              <a:t>sleep,</a:t>
            </a:r>
            <a:r>
              <a:rPr lang="zh-CN" altLang="en-US" dirty="0"/>
              <a:t> </a:t>
            </a:r>
            <a:r>
              <a:rPr lang="en-US" altLang="zh-CN" dirty="0"/>
              <a:t>sched, scheduler</a:t>
            </a:r>
            <a:r>
              <a:rPr lang="zh-CN" altLang="en-US" dirty="0"/>
              <a:t>函数执行过程</a:t>
            </a:r>
          </a:p>
        </p:txBody>
      </p:sp>
      <p:pic>
        <p:nvPicPr>
          <p:cNvPr id="7" name="图片 6"/>
          <p:cNvPicPr>
            <a:picLocks noChangeAspect="1"/>
          </p:cNvPicPr>
          <p:nvPr/>
        </p:nvPicPr>
        <p:blipFill>
          <a:blip r:embed="rId3"/>
          <a:stretch>
            <a:fillRect/>
          </a:stretch>
        </p:blipFill>
        <p:spPr>
          <a:xfrm>
            <a:off x="815009" y="6000309"/>
            <a:ext cx="2454293" cy="400492"/>
          </a:xfrm>
          <a:prstGeom prst="rect">
            <a:avLst/>
          </a:prstGeom>
        </p:spPr>
      </p:pic>
      <p:cxnSp>
        <p:nvCxnSpPr>
          <p:cNvPr id="9" name="直接箭头连接符 8"/>
          <p:cNvCxnSpPr/>
          <p:nvPr/>
        </p:nvCxnSpPr>
        <p:spPr>
          <a:xfrm flipV="1">
            <a:off x="3269302" y="1763778"/>
            <a:ext cx="3070566" cy="4285839"/>
          </a:xfrm>
          <a:prstGeom prst="straightConnector1">
            <a:avLst/>
          </a:prstGeom>
          <a:ln w="1016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526696" y="1862651"/>
            <a:ext cx="4827104" cy="1200329"/>
          </a:xfrm>
          <a:prstGeom prst="rect">
            <a:avLst/>
          </a:prstGeom>
          <a:noFill/>
        </p:spPr>
        <p:txBody>
          <a:bodyPr wrap="square" rtlCol="0">
            <a:spAutoFit/>
          </a:bodyPr>
          <a:lstStyle/>
          <a:p>
            <a:r>
              <a:rPr lang="en-US" altLang="zh-CN" sz="2400" dirty="0"/>
              <a:t>sleep</a:t>
            </a:r>
            <a:r>
              <a:rPr lang="zh-CN" altLang="en-US" sz="2400" dirty="0"/>
              <a:t>中调用</a:t>
            </a:r>
            <a:r>
              <a:rPr lang="en-US" altLang="zh-CN" sz="2400" dirty="0"/>
              <a:t>sched</a:t>
            </a:r>
            <a:r>
              <a:rPr lang="zh-CN" altLang="en-US" sz="2400" dirty="0"/>
              <a:t>函数</a:t>
            </a:r>
            <a:r>
              <a:rPr lang="en-US" altLang="zh-CN" sz="2400" dirty="0"/>
              <a:t>, sched</a:t>
            </a:r>
            <a:r>
              <a:rPr lang="zh-CN" altLang="en-US" sz="2400" dirty="0"/>
              <a:t>函数调用</a:t>
            </a:r>
            <a:r>
              <a:rPr lang="en-US" altLang="zh-CN" sz="2400" dirty="0" err="1"/>
              <a:t>swtch</a:t>
            </a:r>
            <a:r>
              <a:rPr lang="zh-CN" altLang="en-US" sz="2400" dirty="0"/>
              <a:t>函数将</a:t>
            </a:r>
            <a:r>
              <a:rPr lang="en-US" altLang="zh-CN" sz="2400" dirty="0" err="1"/>
              <a:t>cpu</a:t>
            </a:r>
            <a:r>
              <a:rPr lang="zh-CN" altLang="en-US" sz="2400" dirty="0"/>
              <a:t>上运行的进程切换到</a:t>
            </a:r>
            <a:r>
              <a:rPr lang="en-US" altLang="zh-CN" sz="2400" dirty="0"/>
              <a:t>scheduler</a:t>
            </a:r>
            <a:r>
              <a:rPr lang="zh-CN" altLang="en-US" sz="2400" dirty="0"/>
              <a:t>（</a:t>
            </a:r>
            <a:r>
              <a:rPr lang="en-US" altLang="zh-CN" sz="2400" dirty="0"/>
              <a:t>463</a:t>
            </a:r>
            <a:r>
              <a:rPr lang="zh-CN" altLang="en-US" sz="2400" dirty="0"/>
              <a:t>行）</a:t>
            </a:r>
          </a:p>
        </p:txBody>
      </p:sp>
      <p:pic>
        <p:nvPicPr>
          <p:cNvPr id="12" name="图片 11"/>
          <p:cNvPicPr>
            <a:picLocks noChangeAspect="1"/>
          </p:cNvPicPr>
          <p:nvPr/>
        </p:nvPicPr>
        <p:blipFill>
          <a:blip r:embed="rId4"/>
          <a:stretch>
            <a:fillRect/>
          </a:stretch>
        </p:blipFill>
        <p:spPr>
          <a:xfrm>
            <a:off x="6034664" y="1104685"/>
            <a:ext cx="5850924" cy="575951"/>
          </a:xfrm>
          <a:prstGeom prst="rect">
            <a:avLst/>
          </a:prstGeom>
        </p:spPr>
      </p:pic>
      <p:cxnSp>
        <p:nvCxnSpPr>
          <p:cNvPr id="19" name="直接箭头连接符 18"/>
          <p:cNvCxnSpPr/>
          <p:nvPr/>
        </p:nvCxnSpPr>
        <p:spPr>
          <a:xfrm flipH="1">
            <a:off x="8362122" y="2895600"/>
            <a:ext cx="1470991" cy="1011097"/>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5"/>
          <a:stretch>
            <a:fillRect/>
          </a:stretch>
        </p:blipFill>
        <p:spPr>
          <a:xfrm>
            <a:off x="5965384" y="4078255"/>
            <a:ext cx="5657553" cy="861391"/>
          </a:xfrm>
          <a:prstGeom prst="rect">
            <a:avLst/>
          </a:prstGeom>
        </p:spPr>
      </p:pic>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19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时钟中断</a:t>
            </a:r>
          </a:p>
        </p:txBody>
      </p:sp>
      <p:sp>
        <p:nvSpPr>
          <p:cNvPr id="3" name="内容占位符 2"/>
          <p:cNvSpPr>
            <a:spLocks noGrp="1"/>
          </p:cNvSpPr>
          <p:nvPr>
            <p:ph idx="1"/>
          </p:nvPr>
        </p:nvSpPr>
        <p:spPr/>
        <p:txBody>
          <a:bodyPr>
            <a:normAutofit/>
          </a:bodyPr>
          <a:lstStyle/>
          <a:p>
            <a:pPr>
              <a:spcBef>
                <a:spcPts val="1800"/>
              </a:spcBef>
            </a:pPr>
            <a:r>
              <a:rPr lang="zh-CN" altLang="en-US" sz="2400" b="1" dirty="0"/>
              <a:t>意义：系统利用时钟中断维持系统时间、促使环境的切换，以保证所有进程共享</a:t>
            </a:r>
            <a:r>
              <a:rPr lang="en-US" altLang="zh-CN" sz="2400" b="1" dirty="0"/>
              <a:t>CPU</a:t>
            </a:r>
            <a:r>
              <a:rPr lang="zh-CN" altLang="en-US" sz="2400" b="1" dirty="0"/>
              <a:t>；利用时钟中断进行记帐、监督系统工作以及确定未来的调度优先级等工作（</a:t>
            </a:r>
            <a:r>
              <a:rPr lang="en-US" altLang="zh-CN" sz="2400" b="1" dirty="0" err="1"/>
              <a:t>sleep&amp;wakeup</a:t>
            </a:r>
            <a:r>
              <a:rPr lang="zh-CN" altLang="en-US" sz="2400" b="1" dirty="0"/>
              <a:t>）。</a:t>
            </a:r>
            <a:r>
              <a:rPr lang="zh-CN" altLang="en-US" sz="2400" b="1" i="1" dirty="0"/>
              <a:t>整个操作系统的脉搏。</a:t>
            </a:r>
            <a:endParaRPr lang="en-US" altLang="zh-CN" sz="2400" b="1" i="1" dirty="0"/>
          </a:p>
          <a:p>
            <a:pPr>
              <a:spcBef>
                <a:spcPts val="1800"/>
              </a:spcBef>
            </a:pPr>
            <a:endParaRPr lang="en-US" altLang="zh-CN" sz="2400" b="1" i="1" dirty="0"/>
          </a:p>
          <a:p>
            <a:pPr marL="0" indent="0">
              <a:spcBef>
                <a:spcPts val="1800"/>
              </a:spcBef>
              <a:buNone/>
            </a:pPr>
            <a:endParaRPr lang="en-US" altLang="zh-CN" sz="2400" dirty="0"/>
          </a:p>
        </p:txBody>
      </p:sp>
      <p:pic>
        <p:nvPicPr>
          <p:cNvPr id="1026" name="Picture 2"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1323"/>
            <a:ext cx="5288280" cy="447509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62560" y="6413698"/>
            <a:ext cx="6096000" cy="307777"/>
          </a:xfrm>
          <a:prstGeom prst="rect">
            <a:avLst/>
          </a:prstGeom>
          <a:noFill/>
        </p:spPr>
        <p:txBody>
          <a:bodyPr wrap="square">
            <a:spAutoFit/>
          </a:bodyPr>
          <a:lstStyle/>
          <a:p>
            <a:r>
              <a:rPr lang="en-US" altLang="zh-CN" sz="1400" dirty="0"/>
              <a:t>https://blog.csdn.net/zzy980511/article/details/130642258</a:t>
            </a:r>
            <a:endParaRPr lang="zh-CN" altLang="en-US" sz="1400" dirty="0"/>
          </a:p>
        </p:txBody>
      </p:sp>
      <p:sp>
        <p:nvSpPr>
          <p:cNvPr id="11" name="矩形: 圆角 10"/>
          <p:cNvSpPr/>
          <p:nvPr/>
        </p:nvSpPr>
        <p:spPr>
          <a:xfrm>
            <a:off x="1075321" y="3781323"/>
            <a:ext cx="662039" cy="107515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57150">
                <a:solidFill>
                  <a:schemeClr val="tx1"/>
                </a:solidFill>
              </a:ln>
            </a:endParaRPr>
          </a:p>
        </p:txBody>
      </p:sp>
      <p:sp>
        <p:nvSpPr>
          <p:cNvPr id="12" name="矩形: 圆角 11"/>
          <p:cNvSpPr/>
          <p:nvPr/>
        </p:nvSpPr>
        <p:spPr>
          <a:xfrm>
            <a:off x="2453394" y="5747283"/>
            <a:ext cx="1112766" cy="23187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2453476" y="4299348"/>
            <a:ext cx="1112684" cy="23187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2"/>
          <p:cNvSpPr txBox="1"/>
          <p:nvPr/>
        </p:nvSpPr>
        <p:spPr>
          <a:xfrm>
            <a:off x="5260258" y="2665770"/>
            <a:ext cx="6330663" cy="363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zh-CN" altLang="en-US" sz="2400" b="1" dirty="0"/>
              <a:t>在</a:t>
            </a:r>
            <a:r>
              <a:rPr lang="en-US" altLang="zh-CN" sz="2400" b="1" dirty="0"/>
              <a:t>RISC-V</a:t>
            </a:r>
            <a:r>
              <a:rPr lang="zh-CN" altLang="en-US" sz="2400" b="1" dirty="0"/>
              <a:t>架构中时钟中断是由</a:t>
            </a:r>
            <a:r>
              <a:rPr lang="en-US" altLang="zh-CN" sz="2400" b="1" dirty="0"/>
              <a:t>CLINT(Core Local Interrupt Controller)</a:t>
            </a:r>
            <a:r>
              <a:rPr lang="zh-CN" altLang="en-US" sz="2400" b="1" dirty="0"/>
              <a:t>来管理的。</a:t>
            </a:r>
            <a:endParaRPr lang="en-US" altLang="zh-CN" sz="2400" b="1" dirty="0"/>
          </a:p>
          <a:p>
            <a:pPr>
              <a:spcBef>
                <a:spcPts val="1800"/>
              </a:spcBef>
            </a:pPr>
            <a:r>
              <a:rPr lang="en-US" altLang="zh-CN" sz="2400" b="1" dirty="0"/>
              <a:t>Xv6</a:t>
            </a:r>
            <a:r>
              <a:rPr lang="zh-CN" altLang="en-US" sz="2400" b="1" dirty="0"/>
              <a:t>中两阶段处理：</a:t>
            </a:r>
            <a:r>
              <a:rPr lang="en-US" altLang="zh-CN" sz="2400" b="1" dirty="0"/>
              <a:t>Xv6</a:t>
            </a:r>
            <a:r>
              <a:rPr lang="zh-CN" altLang="en-US" sz="2400" b="1" dirty="0"/>
              <a:t>内核中</a:t>
            </a:r>
            <a:r>
              <a:rPr lang="en-US" altLang="zh-CN" sz="2400" b="1" dirty="0"/>
              <a:t>M-Mode</a:t>
            </a:r>
            <a:r>
              <a:rPr lang="zh-CN" altLang="en-US" sz="2400" b="1" dirty="0"/>
              <a:t>下的时钟中断的</a:t>
            </a:r>
            <a:r>
              <a:rPr lang="en-US" altLang="zh-CN" sz="2400" b="1" dirty="0"/>
              <a:t>interrupt handler</a:t>
            </a:r>
            <a:r>
              <a:rPr lang="zh-CN" altLang="en-US" sz="2400" b="1" dirty="0"/>
              <a:t>会使用汇编代码主动触发一个</a:t>
            </a:r>
            <a:r>
              <a:rPr lang="en-US" altLang="zh-CN" sz="2400" b="1" dirty="0"/>
              <a:t>S-Mode</a:t>
            </a:r>
            <a:r>
              <a:rPr lang="zh-CN" altLang="en-US" sz="2400" b="1" dirty="0"/>
              <a:t>下的软中断，从而将时钟中断的处理权移交给位于</a:t>
            </a:r>
            <a:r>
              <a:rPr lang="en-US" altLang="zh-CN" sz="2400" b="1" dirty="0"/>
              <a:t>S-Mode</a:t>
            </a:r>
            <a:r>
              <a:rPr lang="zh-CN" altLang="en-US" sz="2400" b="1" dirty="0"/>
              <a:t>下的操作系统，操作系统处理完时钟中断之后会将这个软中断清除以表明完成了对时钟中断的处理。（后面详解）</a:t>
            </a:r>
            <a:endParaRPr lang="en-US" altLang="zh-CN" sz="2400" b="1" dirty="0"/>
          </a:p>
          <a:p>
            <a:pPr marL="0" indent="0">
              <a:spcBef>
                <a:spcPts val="1800"/>
              </a:spcBef>
              <a:buFont typeface="Arial" panose="020B0604020202020204" pitchFamily="34" charset="0"/>
              <a:buNone/>
            </a:pP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7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7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781285" y="1222077"/>
            <a:ext cx="4970466" cy="5224159"/>
          </a:xfrm>
        </p:spPr>
      </p:pic>
      <p:pic>
        <p:nvPicPr>
          <p:cNvPr id="6" name="图片 5"/>
          <p:cNvPicPr>
            <a:picLocks noChangeAspect="1"/>
          </p:cNvPicPr>
          <p:nvPr/>
        </p:nvPicPr>
        <p:blipFill>
          <a:blip r:embed="rId3"/>
          <a:stretch>
            <a:fillRect/>
          </a:stretch>
        </p:blipFill>
        <p:spPr>
          <a:xfrm>
            <a:off x="1114865" y="5635923"/>
            <a:ext cx="1579762" cy="259364"/>
          </a:xfrm>
          <a:prstGeom prst="rect">
            <a:avLst/>
          </a:prstGeom>
        </p:spPr>
      </p:pic>
      <p:cxnSp>
        <p:nvCxnSpPr>
          <p:cNvPr id="8" name="直接箭头连接符 7"/>
          <p:cNvCxnSpPr/>
          <p:nvPr/>
        </p:nvCxnSpPr>
        <p:spPr>
          <a:xfrm flipV="1">
            <a:off x="2694627" y="1965108"/>
            <a:ext cx="4308200" cy="36708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096539" y="1391478"/>
            <a:ext cx="4591878" cy="830997"/>
          </a:xfrm>
          <a:prstGeom prst="rect">
            <a:avLst/>
          </a:prstGeom>
          <a:noFill/>
        </p:spPr>
        <p:txBody>
          <a:bodyPr wrap="square" rtlCol="0">
            <a:spAutoFit/>
          </a:bodyPr>
          <a:lstStyle/>
          <a:p>
            <a:r>
              <a:rPr lang="zh-CN" altLang="en-US" sz="2400" dirty="0"/>
              <a:t>此处</a:t>
            </a:r>
            <a:r>
              <a:rPr lang="en-US" altLang="zh-CN" sz="2400" dirty="0"/>
              <a:t>release</a:t>
            </a:r>
            <a:r>
              <a:rPr lang="zh-CN" altLang="en-US" sz="2400" dirty="0"/>
              <a:t>的是</a:t>
            </a:r>
            <a:r>
              <a:rPr lang="en-US" altLang="zh-CN" sz="2400" dirty="0"/>
              <a:t>sleep</a:t>
            </a:r>
            <a:r>
              <a:rPr lang="zh-CN" altLang="en-US" sz="2400" dirty="0"/>
              <a:t>函数中</a:t>
            </a:r>
            <a:r>
              <a:rPr lang="en-US" altLang="zh-CN" sz="2400" dirty="0"/>
              <a:t>acquire</a:t>
            </a:r>
            <a:r>
              <a:rPr lang="zh-CN" altLang="en-US" sz="2400" dirty="0"/>
              <a:t>的</a:t>
            </a:r>
            <a:r>
              <a:rPr lang="en-US" altLang="zh-CN" sz="2400" dirty="0"/>
              <a:t>p-&gt;lock</a:t>
            </a:r>
            <a:endParaRPr lang="zh-CN" altLang="en-US" sz="2400" dirty="0"/>
          </a:p>
        </p:txBody>
      </p:sp>
      <p:sp>
        <p:nvSpPr>
          <p:cNvPr id="11" name="文本框 10"/>
          <p:cNvSpPr txBox="1"/>
          <p:nvPr/>
        </p:nvSpPr>
        <p:spPr>
          <a:xfrm>
            <a:off x="7176349" y="3054913"/>
            <a:ext cx="4234366" cy="1815882"/>
          </a:xfrm>
          <a:prstGeom prst="rect">
            <a:avLst/>
          </a:prstGeom>
          <a:noFill/>
        </p:spPr>
        <p:txBody>
          <a:bodyPr wrap="square" rtlCol="0">
            <a:spAutoFit/>
          </a:bodyPr>
          <a:lstStyle/>
          <a:p>
            <a:r>
              <a:rPr lang="zh-CN" altLang="en-US" sz="2800" dirty="0"/>
              <a:t>注意蓝色括号位置，</a:t>
            </a:r>
            <a:endParaRPr lang="en-US" altLang="zh-CN" sz="2800" dirty="0"/>
          </a:p>
          <a:p>
            <a:r>
              <a:rPr lang="zh-CN" altLang="en-US" sz="2800" dirty="0"/>
              <a:t>回到</a:t>
            </a:r>
            <a:r>
              <a:rPr lang="en-US" altLang="zh-CN" sz="2800" dirty="0"/>
              <a:t>for</a:t>
            </a:r>
            <a:r>
              <a:rPr lang="zh-CN" altLang="en-US" sz="2800" dirty="0"/>
              <a:t>循环继续检查</a:t>
            </a:r>
            <a:endParaRPr lang="en-US" altLang="zh-CN" sz="2800" dirty="0"/>
          </a:p>
          <a:p>
            <a:r>
              <a:rPr lang="zh-CN" altLang="en-US" sz="2800" dirty="0"/>
              <a:t>是否有</a:t>
            </a:r>
            <a:r>
              <a:rPr lang="en-US" altLang="zh-CN" sz="2800" dirty="0"/>
              <a:t>runnable</a:t>
            </a:r>
            <a:r>
              <a:rPr lang="zh-CN" altLang="en-US" sz="2800" dirty="0"/>
              <a:t>的进程，</a:t>
            </a:r>
            <a:endParaRPr lang="en-US" altLang="zh-CN" sz="2800" dirty="0"/>
          </a:p>
          <a:p>
            <a:r>
              <a:rPr lang="en-US" altLang="zh-CN" sz="2800" dirty="0" err="1"/>
              <a:t>swtch</a:t>
            </a:r>
            <a:r>
              <a:rPr lang="zh-CN" altLang="en-US" sz="2800" dirty="0"/>
              <a:t>到</a:t>
            </a:r>
            <a:r>
              <a:rPr lang="en-US" altLang="zh-CN" sz="2800" dirty="0"/>
              <a:t>sleep</a:t>
            </a:r>
            <a:r>
              <a:rPr lang="zh-CN" altLang="en-US" sz="2800" dirty="0"/>
              <a:t>函数</a:t>
            </a:r>
          </a:p>
        </p:txBody>
      </p:sp>
      <p:sp>
        <p:nvSpPr>
          <p:cNvPr id="4" name="标题 2"/>
          <p:cNvSpPr>
            <a:spLocks noGrp="1"/>
          </p:cNvSpPr>
          <p:nvPr>
            <p:ph type="title"/>
          </p:nvPr>
        </p:nvSpPr>
        <p:spPr>
          <a:xfrm>
            <a:off x="815009" y="0"/>
            <a:ext cx="10538791" cy="1021543"/>
          </a:xfrm>
        </p:spPr>
        <p:txBody>
          <a:bodyPr>
            <a:normAutofit/>
          </a:bodyPr>
          <a:lstStyle/>
          <a:p>
            <a:r>
              <a:rPr lang="en-US" altLang="zh-CN" dirty="0"/>
              <a:t>sleep,</a:t>
            </a:r>
            <a:r>
              <a:rPr lang="zh-CN" altLang="en-US" dirty="0"/>
              <a:t> </a:t>
            </a:r>
            <a:r>
              <a:rPr lang="en-US" altLang="zh-CN" dirty="0"/>
              <a:t>sched, scheduler</a:t>
            </a:r>
            <a:r>
              <a:rPr lang="zh-CN" altLang="en-US" dirty="0"/>
              <a:t>函数执行过程</a:t>
            </a:r>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a:stretch>
            <a:fillRect/>
          </a:stretch>
        </p:blipFill>
        <p:spPr>
          <a:xfrm>
            <a:off x="897454" y="3625744"/>
            <a:ext cx="3214506" cy="2651905"/>
          </a:xfrm>
        </p:spPr>
      </p:pic>
      <p:sp>
        <p:nvSpPr>
          <p:cNvPr id="9" name="文本框 8"/>
          <p:cNvSpPr txBox="1"/>
          <p:nvPr/>
        </p:nvSpPr>
        <p:spPr>
          <a:xfrm>
            <a:off x="1003940" y="1482411"/>
            <a:ext cx="10373051" cy="1569660"/>
          </a:xfrm>
          <a:prstGeom prst="rect">
            <a:avLst/>
          </a:prstGeom>
          <a:noFill/>
        </p:spPr>
        <p:txBody>
          <a:bodyPr wrap="square" rtlCol="0">
            <a:spAutoFit/>
          </a:bodyPr>
          <a:lstStyle/>
          <a:p>
            <a:r>
              <a:rPr lang="zh-CN" altLang="en-US" sz="2400" dirty="0"/>
              <a:t>由于此时的进程已经是</a:t>
            </a:r>
            <a:r>
              <a:rPr lang="en-US" altLang="zh-CN" sz="2400" dirty="0"/>
              <a:t>running</a:t>
            </a:r>
            <a:r>
              <a:rPr lang="zh-CN" altLang="en-US" sz="2400" dirty="0"/>
              <a:t>状态，所以要将</a:t>
            </a:r>
            <a:r>
              <a:rPr lang="en-US" altLang="zh-CN" sz="2400" dirty="0"/>
              <a:t>p-&gt;</a:t>
            </a:r>
            <a:r>
              <a:rPr lang="en-US" altLang="zh-CN" sz="2400" dirty="0" err="1"/>
              <a:t>chan</a:t>
            </a:r>
            <a:r>
              <a:rPr lang="zh-CN" altLang="en-US" sz="2400" dirty="0"/>
              <a:t>置零，</a:t>
            </a:r>
            <a:r>
              <a:rPr lang="en-US" altLang="zh-CN" sz="2400" dirty="0"/>
              <a:t>release</a:t>
            </a:r>
            <a:r>
              <a:rPr lang="zh-CN" altLang="en-US" sz="2400" dirty="0"/>
              <a:t>该进程的</a:t>
            </a:r>
            <a:r>
              <a:rPr lang="en-US" altLang="zh-CN" sz="2400" dirty="0"/>
              <a:t>p-&gt;lock</a:t>
            </a:r>
            <a:r>
              <a:rPr lang="zh-CN" altLang="en-US" sz="2400" dirty="0"/>
              <a:t>，从而使得</a:t>
            </a:r>
            <a:r>
              <a:rPr lang="en-US" altLang="zh-CN" sz="2400" dirty="0" err="1"/>
              <a:t>clockintr</a:t>
            </a:r>
            <a:r>
              <a:rPr lang="zh-CN" altLang="en-US" sz="2400" dirty="0"/>
              <a:t>中断可以执行（一方面</a:t>
            </a:r>
            <a:r>
              <a:rPr lang="en-US" altLang="zh-CN" sz="2400" dirty="0"/>
              <a:t>xv6</a:t>
            </a:r>
            <a:r>
              <a:rPr lang="zh-CN" altLang="en-US" sz="2400" dirty="0"/>
              <a:t>规定任何一个</a:t>
            </a:r>
            <a:r>
              <a:rPr lang="en-US" altLang="zh-CN" sz="2400" dirty="0" err="1"/>
              <a:t>cpu</a:t>
            </a:r>
            <a:r>
              <a:rPr lang="zh-CN" altLang="en-US" sz="2400" dirty="0"/>
              <a:t>获取任何锁，</a:t>
            </a:r>
            <a:r>
              <a:rPr lang="en-US" altLang="zh-CN" sz="2400" dirty="0"/>
              <a:t>xv6</a:t>
            </a:r>
            <a:r>
              <a:rPr lang="zh-CN" altLang="en-US" sz="2400" dirty="0"/>
              <a:t>都会禁用该</a:t>
            </a:r>
            <a:r>
              <a:rPr lang="en-US" altLang="zh-CN" sz="2400" dirty="0" err="1"/>
              <a:t>cpu</a:t>
            </a:r>
            <a:r>
              <a:rPr lang="zh-CN" altLang="en-US" sz="2400" dirty="0"/>
              <a:t>上的中断，另一方面</a:t>
            </a:r>
            <a:r>
              <a:rPr lang="en-US" altLang="zh-CN" sz="2400" dirty="0" err="1"/>
              <a:t>clockintr</a:t>
            </a:r>
            <a:r>
              <a:rPr lang="zh-CN" altLang="en-US" sz="2400" dirty="0"/>
              <a:t>函数要调用</a:t>
            </a:r>
            <a:r>
              <a:rPr lang="en-US" altLang="zh-CN" sz="2400" dirty="0"/>
              <a:t>wakeup</a:t>
            </a:r>
            <a:r>
              <a:rPr lang="zh-CN" altLang="en-US" sz="2400" dirty="0"/>
              <a:t>，而</a:t>
            </a:r>
            <a:r>
              <a:rPr lang="en-US" altLang="zh-CN" sz="2400" dirty="0"/>
              <a:t>wakeup</a:t>
            </a:r>
            <a:r>
              <a:rPr lang="zh-CN" altLang="en-US" sz="2400" dirty="0"/>
              <a:t>需要</a:t>
            </a:r>
            <a:r>
              <a:rPr lang="en-US" altLang="zh-CN" sz="2400" dirty="0"/>
              <a:t>acquire p-&gt;lock)</a:t>
            </a:r>
            <a:endParaRPr lang="zh-CN" altLang="en-US" sz="2400" dirty="0"/>
          </a:p>
        </p:txBody>
      </p:sp>
      <p:pic>
        <p:nvPicPr>
          <p:cNvPr id="11" name="图片 10"/>
          <p:cNvPicPr>
            <a:picLocks noChangeAspect="1"/>
          </p:cNvPicPr>
          <p:nvPr/>
        </p:nvPicPr>
        <p:blipFill>
          <a:blip r:embed="rId3"/>
          <a:stretch>
            <a:fillRect/>
          </a:stretch>
        </p:blipFill>
        <p:spPr>
          <a:xfrm>
            <a:off x="4593382" y="3645774"/>
            <a:ext cx="3441225" cy="2576165"/>
          </a:xfrm>
          <a:prstGeom prst="rect">
            <a:avLst/>
          </a:prstGeom>
        </p:spPr>
      </p:pic>
      <p:pic>
        <p:nvPicPr>
          <p:cNvPr id="13" name="图片 12"/>
          <p:cNvPicPr>
            <a:picLocks noChangeAspect="1"/>
          </p:cNvPicPr>
          <p:nvPr/>
        </p:nvPicPr>
        <p:blipFill>
          <a:blip r:embed="rId4"/>
          <a:stretch>
            <a:fillRect/>
          </a:stretch>
        </p:blipFill>
        <p:spPr>
          <a:xfrm>
            <a:off x="8516029" y="3625744"/>
            <a:ext cx="3207901" cy="2596195"/>
          </a:xfrm>
          <a:prstGeom prst="rect">
            <a:avLst/>
          </a:prstGeom>
        </p:spPr>
      </p:pic>
      <p:pic>
        <p:nvPicPr>
          <p:cNvPr id="14" name="图片 13"/>
          <p:cNvPicPr>
            <a:picLocks noChangeAspect="1"/>
          </p:cNvPicPr>
          <p:nvPr/>
        </p:nvPicPr>
        <p:blipFill>
          <a:blip r:embed="rId5"/>
          <a:stretch>
            <a:fillRect/>
          </a:stretch>
        </p:blipFill>
        <p:spPr>
          <a:xfrm>
            <a:off x="4837620" y="5343232"/>
            <a:ext cx="2613112" cy="427143"/>
          </a:xfrm>
          <a:prstGeom prst="rect">
            <a:avLst/>
          </a:prstGeom>
        </p:spPr>
      </p:pic>
      <p:pic>
        <p:nvPicPr>
          <p:cNvPr id="15" name="图片 14"/>
          <p:cNvPicPr>
            <a:picLocks noChangeAspect="1"/>
          </p:cNvPicPr>
          <p:nvPr/>
        </p:nvPicPr>
        <p:blipFill>
          <a:blip r:embed="rId5"/>
          <a:stretch>
            <a:fillRect/>
          </a:stretch>
        </p:blipFill>
        <p:spPr>
          <a:xfrm>
            <a:off x="8823834" y="5245121"/>
            <a:ext cx="2553157" cy="417343"/>
          </a:xfrm>
          <a:prstGeom prst="rect">
            <a:avLst/>
          </a:prstGeom>
        </p:spPr>
      </p:pic>
      <p:pic>
        <p:nvPicPr>
          <p:cNvPr id="17" name="图片 16"/>
          <p:cNvPicPr>
            <a:picLocks noChangeAspect="1"/>
          </p:cNvPicPr>
          <p:nvPr/>
        </p:nvPicPr>
        <p:blipFill>
          <a:blip r:embed="rId5"/>
          <a:stretch>
            <a:fillRect/>
          </a:stretch>
        </p:blipFill>
        <p:spPr>
          <a:xfrm>
            <a:off x="897454" y="4438323"/>
            <a:ext cx="1815604" cy="296781"/>
          </a:xfrm>
          <a:prstGeom prst="rect">
            <a:avLst/>
          </a:prstGeom>
        </p:spPr>
      </p:pic>
      <p:sp>
        <p:nvSpPr>
          <p:cNvPr id="4" name="标题 2"/>
          <p:cNvSpPr>
            <a:spLocks noGrp="1"/>
          </p:cNvSpPr>
          <p:nvPr>
            <p:ph type="title"/>
          </p:nvPr>
        </p:nvSpPr>
        <p:spPr>
          <a:xfrm>
            <a:off x="815009" y="0"/>
            <a:ext cx="10538791" cy="1021543"/>
          </a:xfrm>
        </p:spPr>
        <p:txBody>
          <a:bodyPr>
            <a:normAutofit/>
          </a:bodyPr>
          <a:lstStyle/>
          <a:p>
            <a:r>
              <a:rPr lang="en-US" altLang="zh-CN" dirty="0"/>
              <a:t>sleep,</a:t>
            </a:r>
            <a:r>
              <a:rPr lang="zh-CN" altLang="en-US" dirty="0"/>
              <a:t> </a:t>
            </a:r>
            <a:r>
              <a:rPr lang="en-US" altLang="zh-CN" dirty="0"/>
              <a:t>sched, scheduler</a:t>
            </a:r>
            <a:r>
              <a:rPr lang="zh-CN" altLang="en-US" dirty="0"/>
              <a:t>函数执行过程</a:t>
            </a:r>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907026" y="1429199"/>
            <a:ext cx="4934732" cy="4542109"/>
          </a:xfrm>
          <a:prstGeom prst="rect">
            <a:avLst/>
          </a:prstGeom>
        </p:spPr>
      </p:pic>
      <p:cxnSp>
        <p:nvCxnSpPr>
          <p:cNvPr id="6" name="直接箭头连接符 5"/>
          <p:cNvCxnSpPr/>
          <p:nvPr/>
        </p:nvCxnSpPr>
        <p:spPr>
          <a:xfrm flipV="1">
            <a:off x="3332018" y="4184073"/>
            <a:ext cx="3034146" cy="65809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文本框 6"/>
          <p:cNvSpPr txBox="1"/>
          <p:nvPr/>
        </p:nvSpPr>
        <p:spPr>
          <a:xfrm>
            <a:off x="6565504" y="3820620"/>
            <a:ext cx="3697357" cy="1384995"/>
          </a:xfrm>
          <a:prstGeom prst="rect">
            <a:avLst/>
          </a:prstGeom>
          <a:noFill/>
        </p:spPr>
        <p:txBody>
          <a:bodyPr wrap="square" rtlCol="0">
            <a:spAutoFit/>
          </a:bodyPr>
          <a:lstStyle/>
          <a:p>
            <a:r>
              <a:rPr lang="zh-CN" altLang="en-US" sz="2800" dirty="0"/>
              <a:t>在</a:t>
            </a:r>
            <a:r>
              <a:rPr lang="en-US" altLang="zh-CN" sz="2800" dirty="0"/>
              <a:t>release</a:t>
            </a:r>
            <a:r>
              <a:rPr lang="zh-CN" altLang="en-US" sz="2800" dirty="0"/>
              <a:t>和</a:t>
            </a:r>
            <a:r>
              <a:rPr lang="en-US" altLang="zh-CN" sz="2800" dirty="0"/>
              <a:t>acquire</a:t>
            </a:r>
            <a:r>
              <a:rPr lang="zh-CN" altLang="en-US" sz="2800" dirty="0"/>
              <a:t>之间进行</a:t>
            </a:r>
            <a:r>
              <a:rPr lang="en-US" altLang="zh-CN" sz="2800" dirty="0" err="1"/>
              <a:t>clockintr</a:t>
            </a:r>
            <a:r>
              <a:rPr lang="zh-CN" altLang="en-US" sz="2800" dirty="0"/>
              <a:t>中断</a:t>
            </a:r>
            <a:endParaRPr lang="en-US" altLang="zh-CN" sz="2800" dirty="0"/>
          </a:p>
          <a:p>
            <a:r>
              <a:rPr lang="zh-CN" altLang="en-US" sz="2800" dirty="0"/>
              <a:t>使得</a:t>
            </a:r>
            <a:r>
              <a:rPr lang="en-US" altLang="zh-CN" sz="2800" dirty="0"/>
              <a:t>ticks++</a:t>
            </a:r>
            <a:endParaRPr lang="zh-CN" altLang="en-US" sz="2800" dirty="0"/>
          </a:p>
        </p:txBody>
      </p:sp>
      <p:pic>
        <p:nvPicPr>
          <p:cNvPr id="8" name="图片 7"/>
          <p:cNvPicPr>
            <a:picLocks noChangeAspect="1"/>
          </p:cNvPicPr>
          <p:nvPr/>
        </p:nvPicPr>
        <p:blipFill>
          <a:blip r:embed="rId3"/>
          <a:stretch>
            <a:fillRect/>
          </a:stretch>
        </p:blipFill>
        <p:spPr>
          <a:xfrm>
            <a:off x="6656097" y="1419419"/>
            <a:ext cx="3214879" cy="2401201"/>
          </a:xfrm>
          <a:prstGeom prst="rect">
            <a:avLst/>
          </a:prstGeom>
        </p:spPr>
      </p:pic>
      <p:sp>
        <p:nvSpPr>
          <p:cNvPr id="9" name="标题 2"/>
          <p:cNvSpPr>
            <a:spLocks noGrp="1"/>
          </p:cNvSpPr>
          <p:nvPr>
            <p:ph type="title"/>
          </p:nvPr>
        </p:nvSpPr>
        <p:spPr>
          <a:xfrm>
            <a:off x="815009" y="0"/>
            <a:ext cx="10538791" cy="1021543"/>
          </a:xfrm>
        </p:spPr>
        <p:txBody>
          <a:bodyPr>
            <a:normAutofit/>
          </a:bodyPr>
          <a:lstStyle/>
          <a:p>
            <a:r>
              <a:rPr lang="en-US" altLang="zh-CN" dirty="0"/>
              <a:t>sleep,</a:t>
            </a:r>
            <a:r>
              <a:rPr lang="zh-CN" altLang="en-US" dirty="0"/>
              <a:t> </a:t>
            </a:r>
            <a:r>
              <a:rPr lang="en-US" altLang="zh-CN" dirty="0"/>
              <a:t>sched, scheduler</a:t>
            </a:r>
            <a:r>
              <a:rPr lang="zh-CN" altLang="en-US" dirty="0"/>
              <a:t>函数执行过程</a:t>
            </a:r>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993197" y="1255169"/>
            <a:ext cx="4021804" cy="5435285"/>
          </a:xfrm>
        </p:spPr>
      </p:pic>
      <p:sp>
        <p:nvSpPr>
          <p:cNvPr id="6" name="文本框 5"/>
          <p:cNvSpPr txBox="1"/>
          <p:nvPr/>
        </p:nvSpPr>
        <p:spPr>
          <a:xfrm>
            <a:off x="5656785" y="1499389"/>
            <a:ext cx="5514798" cy="2308324"/>
          </a:xfrm>
          <a:prstGeom prst="rect">
            <a:avLst/>
          </a:prstGeom>
          <a:noFill/>
        </p:spPr>
        <p:txBody>
          <a:bodyPr wrap="square" rtlCol="0">
            <a:spAutoFit/>
          </a:bodyPr>
          <a:lstStyle/>
          <a:p>
            <a:r>
              <a:rPr lang="zh-CN" altLang="en-US" sz="2400" dirty="0"/>
              <a:t>事实上，我们这里进行完了一次完整的</a:t>
            </a:r>
            <a:r>
              <a:rPr lang="en-US" altLang="zh-CN" sz="2400" dirty="0"/>
              <a:t>sleep</a:t>
            </a:r>
            <a:r>
              <a:rPr lang="zh-CN" altLang="en-US" sz="2400" dirty="0"/>
              <a:t>函数，回到</a:t>
            </a:r>
            <a:r>
              <a:rPr lang="en-US" altLang="zh-CN" sz="2400" dirty="0" err="1"/>
              <a:t>sys_sleep</a:t>
            </a:r>
            <a:r>
              <a:rPr lang="zh-CN" altLang="en-US" sz="2400" dirty="0"/>
              <a:t>中，注意粉色括号位置，我们会回到</a:t>
            </a:r>
            <a:r>
              <a:rPr lang="en-US" altLang="zh-CN" sz="2400" dirty="0"/>
              <a:t>while</a:t>
            </a:r>
            <a:r>
              <a:rPr lang="zh-CN" altLang="en-US" sz="2400" dirty="0"/>
              <a:t>循环进行判定</a:t>
            </a:r>
            <a:r>
              <a:rPr lang="en-US" altLang="zh-CN" sz="2400" dirty="0"/>
              <a:t>——</a:t>
            </a:r>
            <a:r>
              <a:rPr lang="zh-CN" altLang="en-US" sz="2400" dirty="0"/>
              <a:t>加</a:t>
            </a:r>
            <a:r>
              <a:rPr lang="en-US" altLang="zh-CN" sz="2400" dirty="0"/>
              <a:t>1</a:t>
            </a:r>
            <a:r>
              <a:rPr lang="zh-CN" altLang="en-US" sz="2400" dirty="0"/>
              <a:t>后的</a:t>
            </a:r>
            <a:r>
              <a:rPr lang="en-US" altLang="zh-CN" sz="2400" dirty="0"/>
              <a:t>ticks</a:t>
            </a:r>
            <a:r>
              <a:rPr lang="zh-CN" altLang="en-US" sz="2400" dirty="0"/>
              <a:t>是否满足醒来的条件，如果不满足，则执行</a:t>
            </a:r>
            <a:r>
              <a:rPr lang="en-US" altLang="zh-CN" sz="2400" dirty="0"/>
              <a:t>sleep</a:t>
            </a:r>
            <a:r>
              <a:rPr lang="zh-CN" altLang="en-US" sz="2400" dirty="0"/>
              <a:t>让他继续睡下去；否则跳出</a:t>
            </a:r>
            <a:r>
              <a:rPr lang="en-US" altLang="zh-CN" sz="2400" dirty="0"/>
              <a:t>while</a:t>
            </a:r>
            <a:r>
              <a:rPr lang="zh-CN" altLang="en-US" sz="2400" dirty="0"/>
              <a:t>循环</a:t>
            </a:r>
          </a:p>
        </p:txBody>
      </p:sp>
      <p:pic>
        <p:nvPicPr>
          <p:cNvPr id="7" name="图片 6"/>
          <p:cNvPicPr>
            <a:picLocks noChangeAspect="1"/>
          </p:cNvPicPr>
          <p:nvPr/>
        </p:nvPicPr>
        <p:blipFill>
          <a:blip r:embed="rId3"/>
          <a:stretch>
            <a:fillRect/>
          </a:stretch>
        </p:blipFill>
        <p:spPr>
          <a:xfrm>
            <a:off x="4562507" y="3701615"/>
            <a:ext cx="196915" cy="271196"/>
          </a:xfrm>
          <a:prstGeom prst="rect">
            <a:avLst/>
          </a:prstGeom>
        </p:spPr>
      </p:pic>
      <p:pic>
        <p:nvPicPr>
          <p:cNvPr id="8" name="图片 7"/>
          <p:cNvPicPr>
            <a:picLocks noChangeAspect="1"/>
          </p:cNvPicPr>
          <p:nvPr/>
        </p:nvPicPr>
        <p:blipFill>
          <a:blip r:embed="rId3"/>
          <a:stretch>
            <a:fillRect/>
          </a:stretch>
        </p:blipFill>
        <p:spPr>
          <a:xfrm flipH="1">
            <a:off x="1221093" y="5569404"/>
            <a:ext cx="292426" cy="251298"/>
          </a:xfrm>
          <a:prstGeom prst="rect">
            <a:avLst/>
          </a:prstGeom>
        </p:spPr>
      </p:pic>
      <p:cxnSp>
        <p:nvCxnSpPr>
          <p:cNvPr id="10" name="直接箭头连接符 9"/>
          <p:cNvCxnSpPr/>
          <p:nvPr/>
        </p:nvCxnSpPr>
        <p:spPr>
          <a:xfrm flipV="1">
            <a:off x="4015409" y="3213811"/>
            <a:ext cx="1686812" cy="2044621"/>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标题 2"/>
          <p:cNvSpPr>
            <a:spLocks noGrp="1"/>
          </p:cNvSpPr>
          <p:nvPr>
            <p:ph type="title"/>
          </p:nvPr>
        </p:nvSpPr>
        <p:spPr>
          <a:xfrm>
            <a:off x="815009" y="0"/>
            <a:ext cx="10538791" cy="1021543"/>
          </a:xfrm>
        </p:spPr>
        <p:txBody>
          <a:bodyPr>
            <a:normAutofit/>
          </a:bodyPr>
          <a:lstStyle/>
          <a:p>
            <a:r>
              <a:rPr lang="en-US" altLang="zh-CN" dirty="0" err="1"/>
              <a:t>sys_sleep</a:t>
            </a:r>
            <a:r>
              <a:rPr lang="zh-CN" altLang="en-US" dirty="0"/>
              <a:t>的执行</a:t>
            </a:r>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8"/>
          <a:stretch>
            <a:fillRect/>
          </a:stretch>
        </p:blipFill>
        <p:spPr>
          <a:xfrm>
            <a:off x="1040765" y="1105535"/>
            <a:ext cx="8221345" cy="674370"/>
          </a:xfrm>
          <a:prstGeom prst="rect">
            <a:avLst/>
          </a:prstGeom>
        </p:spPr>
      </p:pic>
      <p:sp>
        <p:nvSpPr>
          <p:cNvPr id="2" name="标题 1"/>
          <p:cNvSpPr>
            <a:spLocks noGrp="1"/>
          </p:cNvSpPr>
          <p:nvPr>
            <p:ph type="title"/>
          </p:nvPr>
        </p:nvSpPr>
        <p:spPr>
          <a:xfrm>
            <a:off x="838200" y="0"/>
            <a:ext cx="10515600" cy="1021543"/>
          </a:xfrm>
        </p:spPr>
        <p:txBody>
          <a:bodyPr/>
          <a:lstStyle/>
          <a:p>
            <a:r>
              <a:rPr lang="zh-CN" altLang="en-US" dirty="0"/>
              <a:t>问题六</a:t>
            </a:r>
          </a:p>
        </p:txBody>
      </p:sp>
      <p:sp>
        <p:nvSpPr>
          <p:cNvPr id="9" name="文本框 8"/>
          <p:cNvSpPr txBox="1"/>
          <p:nvPr/>
        </p:nvSpPr>
        <p:spPr>
          <a:xfrm>
            <a:off x="7255028" y="2053302"/>
            <a:ext cx="4936972" cy="4384675"/>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当我们的</a:t>
            </a:r>
            <a:r>
              <a:rPr lang="en-US" altLang="zh-CN" b="1" dirty="0"/>
              <a:t>RUNNABLE</a:t>
            </a:r>
            <a:r>
              <a:rPr lang="zh-CN" altLang="en-US" b="1" dirty="0"/>
              <a:t>队列中没有任何进程时，我们就会陷入无限循环找寻，而只有定时器中断调用</a:t>
            </a:r>
            <a:r>
              <a:rPr lang="en-US" altLang="zh-CN" b="1" dirty="0"/>
              <a:t>wakeup</a:t>
            </a:r>
            <a:r>
              <a:rPr lang="zh-CN" altLang="en-US" b="1" dirty="0"/>
              <a:t>才能让</a:t>
            </a:r>
            <a:r>
              <a:rPr lang="en-US" altLang="zh-CN" b="1" dirty="0"/>
              <a:t>sleep</a:t>
            </a:r>
            <a:r>
              <a:rPr lang="zh-CN" altLang="en-US" b="1" dirty="0"/>
              <a:t>重新拿到锁将新的进程送入</a:t>
            </a:r>
            <a:r>
              <a:rPr lang="en-US" altLang="zh-CN" b="1" dirty="0"/>
              <a:t>chan</a:t>
            </a:r>
            <a:r>
              <a:rPr lang="zh-CN" altLang="en-US" b="1" dirty="0"/>
              <a:t>。</a:t>
            </a:r>
          </a:p>
          <a:p>
            <a:pPr marL="285750" indent="-285750">
              <a:spcBef>
                <a:spcPts val="1800"/>
              </a:spcBef>
              <a:buFont typeface="Arial" panose="020B0604020202020204" pitchFamily="34" charset="0"/>
              <a:buChar char="•"/>
            </a:pPr>
            <a:r>
              <a:rPr lang="zh-CN" altLang="en-US" b="1" dirty="0"/>
              <a:t>但是可能会有一种情况发生：在</a:t>
            </a:r>
            <a:r>
              <a:rPr lang="en-US" altLang="zh-CN" b="1" dirty="0"/>
              <a:t>RUNNABLE</a:t>
            </a:r>
            <a:r>
              <a:rPr lang="zh-CN" altLang="en-US" b="1" dirty="0"/>
              <a:t>队列中没有进程并且无法</a:t>
            </a:r>
            <a:r>
              <a:rPr lang="en-US" altLang="zh-CN" b="1" dirty="0"/>
              <a:t>wakeup</a:t>
            </a:r>
            <a:r>
              <a:rPr lang="zh-CN" altLang="en-US" b="1" dirty="0"/>
              <a:t>就会陷入无限死循环，而内核态的</a:t>
            </a:r>
            <a:r>
              <a:rPr lang="en-US" altLang="zh-CN" b="1" dirty="0"/>
              <a:t>trap</a:t>
            </a:r>
            <a:r>
              <a:rPr lang="zh-CN" altLang="en-US" b="1" dirty="0"/>
              <a:t>就会引起关中断。</a:t>
            </a:r>
            <a:endParaRPr lang="en-US" altLang="zh-CN" b="1" dirty="0"/>
          </a:p>
          <a:p>
            <a:pPr marL="285750" indent="-285750">
              <a:spcBef>
                <a:spcPts val="1800"/>
              </a:spcBef>
              <a:buFont typeface="Arial" panose="020B0604020202020204" pitchFamily="34" charset="0"/>
              <a:buChar char="•"/>
            </a:pPr>
            <a:r>
              <a:rPr lang="zh-CN" altLang="en-US" b="1" dirty="0"/>
              <a:t>经过寻找会发现</a:t>
            </a:r>
            <a:r>
              <a:rPr lang="en-US" altLang="zh-CN" b="1" dirty="0"/>
              <a:t>yield</a:t>
            </a:r>
            <a:r>
              <a:rPr lang="zh-CN" altLang="en-US" b="1" dirty="0"/>
              <a:t>函数就会调用</a:t>
            </a:r>
            <a:r>
              <a:rPr lang="en-US" altLang="zh-CN" b="1" dirty="0"/>
              <a:t>sched</a:t>
            </a:r>
            <a:r>
              <a:rPr lang="zh-CN" altLang="en-US" b="1" dirty="0"/>
              <a:t>并且进入</a:t>
            </a:r>
            <a:r>
              <a:rPr lang="en-US" altLang="zh-CN" b="1" dirty="0"/>
              <a:t>scheduler</a:t>
            </a:r>
            <a:r>
              <a:rPr lang="zh-CN" altLang="en-US" b="1" dirty="0"/>
              <a:t>函数，若此时不主动开中断，并且无</a:t>
            </a:r>
            <a:r>
              <a:rPr lang="en-US" altLang="zh-CN" b="1" dirty="0"/>
              <a:t>RUNNABLE</a:t>
            </a:r>
            <a:r>
              <a:rPr lang="zh-CN" altLang="en-US" b="1" dirty="0"/>
              <a:t>的进程，就是陷入无尽循环寻找。</a:t>
            </a:r>
            <a:endParaRPr lang="en-US" altLang="zh-CN" b="1" dirty="0"/>
          </a:p>
          <a:p>
            <a:pPr marL="285750" indent="-285750">
              <a:spcBef>
                <a:spcPts val="1800"/>
              </a:spcBef>
              <a:buFont typeface="Arial" panose="020B0604020202020204" pitchFamily="34" charset="0"/>
              <a:buChar char="•"/>
            </a:pPr>
            <a:endParaRPr lang="en-US" altLang="zh-CN" b="1" dirty="0"/>
          </a:p>
        </p:txBody>
      </p:sp>
      <p:pic>
        <p:nvPicPr>
          <p:cNvPr id="7" name="图片 6"/>
          <p:cNvPicPr>
            <a:picLocks noChangeAspect="1"/>
          </p:cNvPicPr>
          <p:nvPr>
            <p:custDataLst>
              <p:tags r:id="rId2"/>
            </p:custDataLst>
          </p:nvPr>
        </p:nvPicPr>
        <p:blipFill>
          <a:blip r:embed="rId9"/>
          <a:stretch>
            <a:fillRect/>
          </a:stretch>
        </p:blipFill>
        <p:spPr>
          <a:xfrm>
            <a:off x="579120" y="1863725"/>
            <a:ext cx="5133975" cy="666750"/>
          </a:xfrm>
          <a:prstGeom prst="rect">
            <a:avLst/>
          </a:prstGeom>
        </p:spPr>
      </p:pic>
      <p:pic>
        <p:nvPicPr>
          <p:cNvPr id="12" name="图片 11"/>
          <p:cNvPicPr>
            <a:picLocks noChangeAspect="1"/>
          </p:cNvPicPr>
          <p:nvPr>
            <p:custDataLst>
              <p:tags r:id="rId3"/>
            </p:custDataLst>
          </p:nvPr>
        </p:nvPicPr>
        <p:blipFill>
          <a:blip r:embed="rId10"/>
          <a:stretch>
            <a:fillRect/>
          </a:stretch>
        </p:blipFill>
        <p:spPr>
          <a:xfrm>
            <a:off x="394335" y="2663825"/>
            <a:ext cx="4538345" cy="2011680"/>
          </a:xfrm>
          <a:prstGeom prst="rect">
            <a:avLst/>
          </a:prstGeom>
        </p:spPr>
      </p:pic>
      <p:sp>
        <p:nvSpPr>
          <p:cNvPr id="8" name="矩形: 圆角 7"/>
          <p:cNvSpPr/>
          <p:nvPr/>
        </p:nvSpPr>
        <p:spPr>
          <a:xfrm>
            <a:off x="974725" y="2663825"/>
            <a:ext cx="1382395" cy="18669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4"/>
            </p:custDataLst>
          </p:nvPr>
        </p:nvPicPr>
        <p:blipFill>
          <a:blip r:embed="rId11"/>
          <a:stretch>
            <a:fillRect/>
          </a:stretch>
        </p:blipFill>
        <p:spPr>
          <a:xfrm>
            <a:off x="1400175" y="5160010"/>
            <a:ext cx="5676900" cy="790575"/>
          </a:xfrm>
          <a:prstGeom prst="rect">
            <a:avLst/>
          </a:prstGeom>
        </p:spPr>
      </p:pic>
      <p:pic>
        <p:nvPicPr>
          <p:cNvPr id="16" name="图片 15"/>
          <p:cNvPicPr>
            <a:picLocks noChangeAspect="1"/>
          </p:cNvPicPr>
          <p:nvPr>
            <p:custDataLst>
              <p:tags r:id="rId5"/>
            </p:custDataLst>
          </p:nvPr>
        </p:nvPicPr>
        <p:blipFill>
          <a:blip r:embed="rId12"/>
          <a:stretch>
            <a:fillRect/>
          </a:stretch>
        </p:blipFill>
        <p:spPr>
          <a:xfrm>
            <a:off x="4843780" y="3049905"/>
            <a:ext cx="2600325" cy="1590675"/>
          </a:xfrm>
          <a:prstGeom prst="rect">
            <a:avLst/>
          </a:prstGeom>
        </p:spPr>
      </p:pic>
      <p:sp>
        <p:nvSpPr>
          <p:cNvPr id="14" name="矩形: 圆角 13"/>
          <p:cNvSpPr/>
          <p:nvPr/>
        </p:nvSpPr>
        <p:spPr>
          <a:xfrm>
            <a:off x="4973955" y="4037330"/>
            <a:ext cx="947420" cy="19558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4232618" y="2673412"/>
            <a:ext cx="550806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7200" b="1" dirty="0">
                <a:solidFill>
                  <a:srgbClr val="FDCB34"/>
                </a:solidFill>
                <a:latin typeface="微软雅黑" panose="020B0503020204020204" charset="-122"/>
                <a:ea typeface="微软雅黑" panose="020B0503020204020204" charset="-122"/>
              </a:rPr>
              <a:t>进阶题</a:t>
            </a:r>
            <a:endParaRPr kumimoji="0" lang="zh-CN" altLang="en-US" sz="72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358268" y="1120186"/>
            <a:ext cx="5791702" cy="624894"/>
          </a:xfrm>
          <a:prstGeom prst="rect">
            <a:avLst/>
          </a:prstGeom>
        </p:spPr>
      </p:pic>
      <p:sp>
        <p:nvSpPr>
          <p:cNvPr id="3" name="标题 2"/>
          <p:cNvSpPr>
            <a:spLocks noGrp="1"/>
          </p:cNvSpPr>
          <p:nvPr>
            <p:ph type="title"/>
          </p:nvPr>
        </p:nvSpPr>
        <p:spPr/>
        <p:txBody>
          <a:bodyPr/>
          <a:lstStyle/>
          <a:p>
            <a:r>
              <a:rPr lang="en-US" altLang="zh-CN" dirty="0" smtClean="0"/>
              <a:t>RCU</a:t>
            </a:r>
            <a:r>
              <a:rPr lang="zh-CN" altLang="en-US" dirty="0" smtClean="0"/>
              <a:t>简介</a:t>
            </a:r>
            <a:endParaRPr lang="zh-CN" altLang="en-US" dirty="0"/>
          </a:p>
        </p:txBody>
      </p:sp>
      <p:sp>
        <p:nvSpPr>
          <p:cNvPr id="5" name="文本框 4"/>
          <p:cNvSpPr txBox="1"/>
          <p:nvPr/>
        </p:nvSpPr>
        <p:spPr>
          <a:xfrm>
            <a:off x="1147665" y="2364889"/>
            <a:ext cx="10206135"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RCU</a:t>
            </a:r>
            <a:r>
              <a:rPr lang="zh-CN" altLang="en-US" dirty="0" smtClean="0"/>
              <a:t>是一种高性能处理并发读写的操作的机制，多用于多线程操作环境中。</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产生原因：</a:t>
            </a:r>
            <a:r>
              <a:rPr lang="zh-CN" altLang="en-US" dirty="0"/>
              <a:t>在许多应用程序中，对于共享数据结构的读取操作远远超过写入操作。传统的锁定机制会导致读取操作之间的竞争，从而影响性能</a:t>
            </a:r>
            <a:r>
              <a:rPr lang="zh-CN" altLang="en-US" dirty="0" smtClean="0"/>
              <a:t>。为保证高性能低延迟，</a:t>
            </a:r>
            <a:r>
              <a:rPr lang="en-US" altLang="zh-CN" dirty="0" smtClean="0"/>
              <a:t>RCU</a:t>
            </a:r>
            <a:r>
              <a:rPr lang="zh-CN" altLang="en-US" dirty="0"/>
              <a:t>通过在读取操作上不加锁，允许它们同时</a:t>
            </a:r>
            <a:r>
              <a:rPr lang="zh-CN" altLang="en-US" dirty="0" smtClean="0"/>
              <a:t>进行。</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同传统的读写锁的区别是，</a:t>
            </a:r>
            <a:r>
              <a:rPr lang="en-US" altLang="zh-CN" dirty="0" smtClean="0"/>
              <a:t>RCU</a:t>
            </a:r>
            <a:r>
              <a:rPr lang="zh-CN" altLang="en-US" dirty="0" smtClean="0"/>
              <a:t>机制使读写同步进行而保证读写结果正确。</a:t>
            </a:r>
            <a:endParaRPr lang="en-US" altLang="zh-CN" dirty="0" smtClean="0"/>
          </a:p>
          <a:p>
            <a:pPr marL="285750" indent="-285750">
              <a:buFont typeface="Arial" panose="020B0604020202020204" pitchFamily="34" charset="0"/>
              <a:buChar char="•"/>
            </a:pPr>
            <a:endParaRPr lang="en-US" altLang="zh-CN" dirty="0"/>
          </a:p>
          <a:p>
            <a:pPr marL="285750" lvl="1" indent="-285750">
              <a:buFont typeface="Arial" panose="020B0604020202020204" pitchFamily="34" charset="0"/>
              <a:buChar char="•"/>
            </a:pPr>
            <a:r>
              <a:rPr lang="zh-CN" altLang="en-US" dirty="0" smtClean="0"/>
              <a:t>其核心思想是：对于</a:t>
            </a:r>
            <a:r>
              <a:rPr lang="zh-CN" altLang="en-US" dirty="0"/>
              <a:t>被RCU保护的共享数据结构，</a:t>
            </a:r>
            <a:r>
              <a:rPr lang="zh-CN" altLang="en-US" b="1" dirty="0"/>
              <a:t>读者</a:t>
            </a:r>
            <a:r>
              <a:rPr lang="zh-CN" altLang="en-US" dirty="0"/>
              <a:t>不</a:t>
            </a:r>
            <a:r>
              <a:rPr lang="zh-CN" altLang="en-US" dirty="0" smtClean="0"/>
              <a:t>需要</a:t>
            </a:r>
            <a:r>
              <a:rPr lang="zh-CN" altLang="en-US" b="1" dirty="0" smtClean="0"/>
              <a:t>锁</a:t>
            </a:r>
            <a:r>
              <a:rPr lang="zh-CN" altLang="en-US" dirty="0"/>
              <a:t>就可以访问它，但</a:t>
            </a:r>
            <a:r>
              <a:rPr lang="zh-CN" altLang="en-US" b="1" dirty="0"/>
              <a:t>写者</a:t>
            </a:r>
            <a:r>
              <a:rPr lang="zh-CN" altLang="en-US" dirty="0"/>
              <a:t>在访问它时首先拷贝一个副本，</a:t>
            </a:r>
            <a:r>
              <a:rPr lang="zh-CN" altLang="en-US" dirty="0" smtClean="0"/>
              <a:t>然后把读者的指针指向旧数据，这样在写操作之前的读者可以正确的读到旧数据，同时写操作将新数据放入旧数据的位置。</a:t>
            </a:r>
            <a:endParaRPr lang="en-US" altLang="zh-CN" dirty="0" smtClean="0"/>
          </a:p>
          <a:p>
            <a:pPr marL="285750" indent="-285750">
              <a:buFont typeface="Arial" panose="020B0604020202020204" pitchFamily="34" charset="0"/>
              <a:buChar char="•"/>
            </a:pPr>
            <a:endParaRPr lang="en-US" altLang="zh-CN" dirty="0"/>
          </a:p>
        </p:txBody>
      </p:sp>
      <p:pic>
        <p:nvPicPr>
          <p:cNvPr id="6" name="图片 5"/>
          <p:cNvPicPr>
            <a:picLocks noChangeAspect="1"/>
          </p:cNvPicPr>
          <p:nvPr/>
        </p:nvPicPr>
        <p:blipFill>
          <a:blip r:embed="rId3"/>
          <a:stretch>
            <a:fillRect/>
          </a:stretch>
        </p:blipFill>
        <p:spPr>
          <a:xfrm>
            <a:off x="1358268" y="1717133"/>
            <a:ext cx="9784928" cy="647756"/>
          </a:xfrm>
          <a:prstGeom prst="rect">
            <a:avLst/>
          </a:prstGeom>
        </p:spPr>
      </p:pic>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图解</a:t>
            </a:r>
            <a:r>
              <a:rPr lang="en-US" altLang="zh-CN" dirty="0" smtClean="0"/>
              <a:t>RCU</a:t>
            </a:r>
            <a:endParaRPr lang="zh-CN" altLang="en-US" dirty="0"/>
          </a:p>
        </p:txBody>
      </p:sp>
      <p:pic>
        <p:nvPicPr>
          <p:cNvPr id="6" name="图片 5"/>
          <p:cNvPicPr>
            <a:picLocks noChangeAspect="1"/>
          </p:cNvPicPr>
          <p:nvPr/>
        </p:nvPicPr>
        <p:blipFill>
          <a:blip r:embed="rId2"/>
          <a:stretch>
            <a:fillRect/>
          </a:stretch>
        </p:blipFill>
        <p:spPr>
          <a:xfrm>
            <a:off x="862507" y="2042472"/>
            <a:ext cx="6499913" cy="4372823"/>
          </a:xfrm>
          <a:prstGeom prst="rect">
            <a:avLst/>
          </a:prstGeom>
        </p:spPr>
      </p:pic>
      <p:sp>
        <p:nvSpPr>
          <p:cNvPr id="7" name="文本框 6"/>
          <p:cNvSpPr txBox="1"/>
          <p:nvPr/>
        </p:nvSpPr>
        <p:spPr>
          <a:xfrm>
            <a:off x="7445829" y="2191762"/>
            <a:ext cx="4124130"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整个过程可以被分为</a:t>
            </a:r>
            <a:r>
              <a:rPr lang="en-US" altLang="zh-CN" dirty="0" smtClean="0"/>
              <a:t>3</a:t>
            </a:r>
            <a:r>
              <a:rPr lang="zh-CN" altLang="en-US" dirty="0" smtClean="0"/>
              <a:t>个部分，按时间顺序分别是读临界区，宽限期，写临界区</a:t>
            </a:r>
            <a:endParaRPr lang="en-US" altLang="zh-CN" dirty="0" smtClean="0"/>
          </a:p>
          <a:p>
            <a:pPr marL="285750" indent="-285750">
              <a:buFont typeface="Arial" panose="020B0604020202020204" pitchFamily="34" charset="0"/>
              <a:buChar char="•"/>
            </a:pPr>
            <a:r>
              <a:rPr lang="zh-CN" altLang="en-US" dirty="0" smtClean="0"/>
              <a:t>在</a:t>
            </a:r>
            <a:r>
              <a:rPr lang="en-US" altLang="zh-CN" dirty="0" err="1" smtClean="0"/>
              <a:t>synchronize_rcu</a:t>
            </a:r>
            <a:r>
              <a:rPr lang="en-US" altLang="zh-CN" dirty="0" smtClean="0"/>
              <a:t>()</a:t>
            </a:r>
            <a:r>
              <a:rPr lang="zh-CN" altLang="en-US" dirty="0" smtClean="0"/>
              <a:t>函数前开始的读操作会读取旧数据，即图中灰色部分。</a:t>
            </a:r>
            <a:endParaRPr lang="en-US" altLang="zh-CN" dirty="0" smtClean="0"/>
          </a:p>
          <a:p>
            <a:pPr marL="285750" indent="-285750">
              <a:buFont typeface="Arial" panose="020B0604020202020204" pitchFamily="34" charset="0"/>
              <a:buChar char="•"/>
            </a:pPr>
            <a:r>
              <a:rPr lang="zh-CN" altLang="en-US" dirty="0" smtClean="0"/>
              <a:t>之后的读操作则会读取新数据。</a:t>
            </a:r>
            <a:endParaRPr lang="en-US" altLang="zh-CN" dirty="0" smtClean="0"/>
          </a:p>
          <a:p>
            <a:pPr marL="285750" indent="-285750">
              <a:buFont typeface="Arial" panose="020B0604020202020204" pitchFamily="34" charset="0"/>
              <a:buChar char="•"/>
            </a:pPr>
            <a:r>
              <a:rPr lang="zh-CN" altLang="en-US" dirty="0" smtClean="0"/>
              <a:t>宽限区的结束由对旧数据访问的最晚时间决定。</a:t>
            </a:r>
            <a:endParaRPr lang="zh-CN" altLang="en-US" dirty="0"/>
          </a:p>
        </p:txBody>
      </p:sp>
      <p:pic>
        <p:nvPicPr>
          <p:cNvPr id="8" name="图片 7"/>
          <p:cNvPicPr>
            <a:picLocks noChangeAspect="1"/>
          </p:cNvPicPr>
          <p:nvPr/>
        </p:nvPicPr>
        <p:blipFill>
          <a:blip r:embed="rId3"/>
          <a:stretch>
            <a:fillRect/>
          </a:stretch>
        </p:blipFill>
        <p:spPr>
          <a:xfrm>
            <a:off x="1016924" y="1175472"/>
            <a:ext cx="9784928" cy="634667"/>
          </a:xfrm>
          <a:prstGeom prst="rect">
            <a:avLst/>
          </a:prstGeom>
        </p:spPr>
      </p:pic>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图解</a:t>
            </a:r>
            <a:r>
              <a:rPr lang="en-US" altLang="zh-CN" dirty="0" smtClean="0"/>
              <a:t>RCU</a:t>
            </a:r>
            <a:endParaRPr lang="zh-CN" altLang="en-US" dirty="0"/>
          </a:p>
        </p:txBody>
      </p:sp>
      <p:pic>
        <p:nvPicPr>
          <p:cNvPr id="6" name="图片 5"/>
          <p:cNvPicPr>
            <a:picLocks noChangeAspect="1"/>
          </p:cNvPicPr>
          <p:nvPr/>
        </p:nvPicPr>
        <p:blipFill>
          <a:blip r:embed="rId2"/>
          <a:stretch>
            <a:fillRect/>
          </a:stretch>
        </p:blipFill>
        <p:spPr>
          <a:xfrm>
            <a:off x="815009" y="1342676"/>
            <a:ext cx="6499913" cy="4372823"/>
          </a:xfrm>
          <a:prstGeom prst="rect">
            <a:avLst/>
          </a:prstGeom>
        </p:spPr>
      </p:pic>
      <p:sp>
        <p:nvSpPr>
          <p:cNvPr id="2" name="文本框 1"/>
          <p:cNvSpPr txBox="1"/>
          <p:nvPr/>
        </p:nvSpPr>
        <p:spPr>
          <a:xfrm>
            <a:off x="8444204" y="1735494"/>
            <a:ext cx="2492990" cy="369332"/>
          </a:xfrm>
          <a:prstGeom prst="rect">
            <a:avLst/>
          </a:prstGeom>
          <a:noFill/>
        </p:spPr>
        <p:txBody>
          <a:bodyPr wrap="none" rtlCol="0">
            <a:spAutoFit/>
          </a:bodyPr>
          <a:lstStyle/>
          <a:p>
            <a:r>
              <a:rPr lang="zh-CN" altLang="en-US" dirty="0" smtClean="0"/>
              <a:t>假设数据储存在链表里</a:t>
            </a:r>
            <a:endParaRPr lang="zh-CN" altLang="en-US" dirty="0"/>
          </a:p>
        </p:txBody>
      </p:sp>
      <p:sp>
        <p:nvSpPr>
          <p:cNvPr id="5" name="矩形 4"/>
          <p:cNvSpPr/>
          <p:nvPr/>
        </p:nvSpPr>
        <p:spPr>
          <a:xfrm>
            <a:off x="9251463" y="23780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a:t>
            </a:r>
            <a:endParaRPr lang="zh-CN" altLang="en-US" dirty="0">
              <a:solidFill>
                <a:schemeClr val="tx1"/>
              </a:solidFill>
            </a:endParaRPr>
          </a:p>
        </p:txBody>
      </p:sp>
      <p:sp>
        <p:nvSpPr>
          <p:cNvPr id="12" name="矩形 11"/>
          <p:cNvSpPr/>
          <p:nvPr/>
        </p:nvSpPr>
        <p:spPr>
          <a:xfrm>
            <a:off x="9251463"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a:t>
            </a:r>
            <a:endParaRPr lang="zh-CN" altLang="en-US" dirty="0">
              <a:solidFill>
                <a:schemeClr val="tx1"/>
              </a:solidFill>
            </a:endParaRPr>
          </a:p>
        </p:txBody>
      </p:sp>
      <p:sp>
        <p:nvSpPr>
          <p:cNvPr id="13" name="矩形 12"/>
          <p:cNvSpPr/>
          <p:nvPr/>
        </p:nvSpPr>
        <p:spPr>
          <a:xfrm>
            <a:off x="9251463" y="4686710"/>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cxnSp>
        <p:nvCxnSpPr>
          <p:cNvPr id="15" name="直接箭头连接符 14"/>
          <p:cNvCxnSpPr>
            <a:stCxn id="5" idx="2"/>
            <a:endCxn id="12" idx="0"/>
          </p:cNvCxnSpPr>
          <p:nvPr/>
        </p:nvCxnSpPr>
        <p:spPr>
          <a:xfrm>
            <a:off x="9708663" y="28288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9708663" y="39781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10800000">
            <a:off x="3844213" y="4572000"/>
            <a:ext cx="9330" cy="161419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6" name="文本框 25"/>
          <p:cNvSpPr txBox="1"/>
          <p:nvPr/>
        </p:nvSpPr>
        <p:spPr>
          <a:xfrm>
            <a:off x="3530377" y="6186197"/>
            <a:ext cx="646331" cy="369332"/>
          </a:xfrm>
          <a:prstGeom prst="rect">
            <a:avLst/>
          </a:prstGeom>
          <a:noFill/>
        </p:spPr>
        <p:txBody>
          <a:bodyPr wrap="none" rtlCol="0">
            <a:spAutoFit/>
          </a:bodyPr>
          <a:lstStyle/>
          <a:p>
            <a:r>
              <a:rPr lang="zh-CN" altLang="en-US" dirty="0"/>
              <a:t>时间</a:t>
            </a:r>
          </a:p>
        </p:txBody>
      </p:sp>
      <p:cxnSp>
        <p:nvCxnSpPr>
          <p:cNvPr id="28" name="直接箭头连接符 27"/>
          <p:cNvCxnSpPr>
            <a:endCxn id="12" idx="1"/>
          </p:cNvCxnSpPr>
          <p:nvPr/>
        </p:nvCxnSpPr>
        <p:spPr>
          <a:xfrm>
            <a:off x="8574833" y="3750906"/>
            <a:ext cx="676630" cy="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975176" y="3566240"/>
            <a:ext cx="646331" cy="369332"/>
          </a:xfrm>
          <a:prstGeom prst="rect">
            <a:avLst/>
          </a:prstGeom>
          <a:noFill/>
        </p:spPr>
        <p:txBody>
          <a:bodyPr wrap="none" rtlCol="0">
            <a:spAutoFit/>
          </a:bodyPr>
          <a:lstStyle/>
          <a:p>
            <a:r>
              <a:rPr lang="zh-CN" altLang="en-US" dirty="0" smtClean="0"/>
              <a:t>读取</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图解</a:t>
            </a:r>
            <a:r>
              <a:rPr lang="en-US" altLang="zh-CN" dirty="0" smtClean="0"/>
              <a:t>RCU</a:t>
            </a:r>
            <a:endParaRPr lang="zh-CN" altLang="en-US" dirty="0"/>
          </a:p>
        </p:txBody>
      </p:sp>
      <p:pic>
        <p:nvPicPr>
          <p:cNvPr id="6" name="图片 5"/>
          <p:cNvPicPr>
            <a:picLocks noChangeAspect="1"/>
          </p:cNvPicPr>
          <p:nvPr/>
        </p:nvPicPr>
        <p:blipFill>
          <a:blip r:embed="rId2"/>
          <a:stretch>
            <a:fillRect/>
          </a:stretch>
        </p:blipFill>
        <p:spPr>
          <a:xfrm>
            <a:off x="815009" y="1342676"/>
            <a:ext cx="6499913" cy="4372823"/>
          </a:xfrm>
          <a:prstGeom prst="rect">
            <a:avLst/>
          </a:prstGeom>
        </p:spPr>
      </p:pic>
      <p:sp>
        <p:nvSpPr>
          <p:cNvPr id="2" name="文本框 1"/>
          <p:cNvSpPr txBox="1"/>
          <p:nvPr/>
        </p:nvSpPr>
        <p:spPr>
          <a:xfrm>
            <a:off x="8444204" y="1735494"/>
            <a:ext cx="2492990" cy="369332"/>
          </a:xfrm>
          <a:prstGeom prst="rect">
            <a:avLst/>
          </a:prstGeom>
          <a:noFill/>
        </p:spPr>
        <p:txBody>
          <a:bodyPr wrap="none" rtlCol="0">
            <a:spAutoFit/>
          </a:bodyPr>
          <a:lstStyle/>
          <a:p>
            <a:r>
              <a:rPr lang="zh-CN" altLang="en-US" dirty="0" smtClean="0"/>
              <a:t>假设数据储存在链表里</a:t>
            </a:r>
            <a:endParaRPr lang="zh-CN" altLang="en-US" dirty="0"/>
          </a:p>
        </p:txBody>
      </p:sp>
      <p:sp>
        <p:nvSpPr>
          <p:cNvPr id="5" name="矩形 4"/>
          <p:cNvSpPr/>
          <p:nvPr/>
        </p:nvSpPr>
        <p:spPr>
          <a:xfrm>
            <a:off x="9251463" y="23780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a:t>
            </a:r>
            <a:endParaRPr lang="zh-CN" altLang="en-US" dirty="0">
              <a:solidFill>
                <a:schemeClr val="tx1"/>
              </a:solidFill>
            </a:endParaRPr>
          </a:p>
        </p:txBody>
      </p:sp>
      <p:sp>
        <p:nvSpPr>
          <p:cNvPr id="12" name="矩形 11"/>
          <p:cNvSpPr/>
          <p:nvPr/>
        </p:nvSpPr>
        <p:spPr>
          <a:xfrm>
            <a:off x="9251463"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a:t>
            </a:r>
            <a:endParaRPr lang="zh-CN" altLang="en-US" dirty="0">
              <a:solidFill>
                <a:schemeClr val="tx1"/>
              </a:solidFill>
            </a:endParaRPr>
          </a:p>
        </p:txBody>
      </p:sp>
      <p:sp>
        <p:nvSpPr>
          <p:cNvPr id="13" name="矩形 12"/>
          <p:cNvSpPr/>
          <p:nvPr/>
        </p:nvSpPr>
        <p:spPr>
          <a:xfrm>
            <a:off x="9251463" y="4686710"/>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cxnSp>
        <p:nvCxnSpPr>
          <p:cNvPr id="15" name="直接箭头连接符 14"/>
          <p:cNvCxnSpPr>
            <a:stCxn id="5" idx="2"/>
            <a:endCxn id="12" idx="0"/>
          </p:cNvCxnSpPr>
          <p:nvPr/>
        </p:nvCxnSpPr>
        <p:spPr>
          <a:xfrm>
            <a:off x="9708663" y="28288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9708663" y="39781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10800000">
            <a:off x="4176708" y="4506686"/>
            <a:ext cx="9330" cy="161419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6" name="文本框 25"/>
          <p:cNvSpPr txBox="1"/>
          <p:nvPr/>
        </p:nvSpPr>
        <p:spPr>
          <a:xfrm>
            <a:off x="3853541" y="6195527"/>
            <a:ext cx="646331" cy="369332"/>
          </a:xfrm>
          <a:prstGeom prst="rect">
            <a:avLst/>
          </a:prstGeom>
          <a:noFill/>
        </p:spPr>
        <p:txBody>
          <a:bodyPr wrap="none" rtlCol="0">
            <a:spAutoFit/>
          </a:bodyPr>
          <a:lstStyle/>
          <a:p>
            <a:r>
              <a:rPr lang="zh-CN" altLang="en-US" dirty="0"/>
              <a:t>时间</a:t>
            </a:r>
          </a:p>
        </p:txBody>
      </p:sp>
      <p:sp>
        <p:nvSpPr>
          <p:cNvPr id="14" name="矩形 13"/>
          <p:cNvSpPr/>
          <p:nvPr/>
        </p:nvSpPr>
        <p:spPr>
          <a:xfrm>
            <a:off x="10406904"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cxnSp>
        <p:nvCxnSpPr>
          <p:cNvPr id="17" name="直接箭头连接符 16"/>
          <p:cNvCxnSpPr/>
          <p:nvPr/>
        </p:nvCxnSpPr>
        <p:spPr>
          <a:xfrm>
            <a:off x="8574833" y="3750906"/>
            <a:ext cx="676630" cy="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75176" y="3566240"/>
            <a:ext cx="646331" cy="369332"/>
          </a:xfrm>
          <a:prstGeom prst="rect">
            <a:avLst/>
          </a:prstGeom>
          <a:noFill/>
        </p:spPr>
        <p:txBody>
          <a:bodyPr wrap="none" rtlCol="0">
            <a:spAutoFit/>
          </a:bodyPr>
          <a:lstStyle/>
          <a:p>
            <a:r>
              <a:rPr lang="zh-CN" altLang="en-US" dirty="0" smtClean="0"/>
              <a:t>读取</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定时器的初始化</a:t>
            </a:r>
          </a:p>
        </p:txBody>
      </p:sp>
      <p:pic>
        <p:nvPicPr>
          <p:cNvPr id="6" name="图片 5"/>
          <p:cNvPicPr>
            <a:picLocks noChangeAspect="1"/>
          </p:cNvPicPr>
          <p:nvPr/>
        </p:nvPicPr>
        <p:blipFill>
          <a:blip r:embed="rId3"/>
          <a:stretch>
            <a:fillRect/>
          </a:stretch>
        </p:blipFill>
        <p:spPr>
          <a:xfrm>
            <a:off x="0" y="1021543"/>
            <a:ext cx="5374640" cy="5856777"/>
          </a:xfrm>
          <a:prstGeom prst="rect">
            <a:avLst/>
          </a:prstGeom>
        </p:spPr>
      </p:pic>
      <p:sp>
        <p:nvSpPr>
          <p:cNvPr id="7" name="文本框 6"/>
          <p:cNvSpPr txBox="1"/>
          <p:nvPr/>
        </p:nvSpPr>
        <p:spPr>
          <a:xfrm>
            <a:off x="5514092" y="1075951"/>
            <a:ext cx="6601706" cy="6140142"/>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定时器的初始化：在</a:t>
            </a:r>
            <a:r>
              <a:rPr lang="en-US" altLang="zh-CN" b="1" dirty="0"/>
              <a:t>xv6</a:t>
            </a:r>
            <a:r>
              <a:rPr lang="zh-CN" altLang="en-US" b="1" dirty="0"/>
              <a:t>启动时完成</a:t>
            </a:r>
            <a:r>
              <a:rPr lang="en-US" altLang="zh-CN" b="1" dirty="0"/>
              <a:t>(</a:t>
            </a:r>
            <a:r>
              <a:rPr lang="en-US" altLang="zh-CN" b="1" dirty="0" err="1"/>
              <a:t>start.c</a:t>
            </a:r>
            <a:r>
              <a:rPr lang="en-US" altLang="zh-CN" b="1" dirty="0"/>
              <a:t>)</a:t>
            </a:r>
            <a:r>
              <a:rPr lang="zh-CN" altLang="en-US" b="1" dirty="0"/>
              <a:t>。注释：“完成以下设置来接收</a:t>
            </a:r>
            <a:r>
              <a:rPr lang="en-US" altLang="zh-CN" b="1" dirty="0"/>
              <a:t>M-Mode</a:t>
            </a:r>
            <a:r>
              <a:rPr lang="zh-CN" altLang="en-US" b="1" dirty="0"/>
              <a:t>下的时钟中断，时钟中断会进入到</a:t>
            </a:r>
            <a:r>
              <a:rPr lang="en-US" altLang="zh-CN" b="1" dirty="0" err="1"/>
              <a:t>kernelvec.S</a:t>
            </a:r>
            <a:r>
              <a:rPr lang="zh-CN" altLang="en-US" b="1" dirty="0"/>
              <a:t>中的</a:t>
            </a:r>
            <a:r>
              <a:rPr lang="en-US" altLang="zh-CN" b="1" dirty="0" err="1"/>
              <a:t>timervec</a:t>
            </a:r>
            <a:r>
              <a:rPr lang="zh-CN" altLang="en-US" b="1" dirty="0"/>
              <a:t>，在这之后会将它们转化为软中断进而被</a:t>
            </a:r>
            <a:r>
              <a:rPr lang="en-US" altLang="zh-CN" b="1" dirty="0" err="1"/>
              <a:t>trap.c</a:t>
            </a:r>
            <a:r>
              <a:rPr lang="zh-CN" altLang="en-US" b="1" dirty="0"/>
              <a:t>中的</a:t>
            </a:r>
            <a:r>
              <a:rPr lang="en-US" altLang="zh-CN" b="1" dirty="0" err="1"/>
              <a:t>devintr</a:t>
            </a:r>
            <a:r>
              <a:rPr lang="zh-CN" altLang="en-US" b="1" dirty="0"/>
              <a:t>接管。”</a:t>
            </a:r>
            <a:endParaRPr lang="en-US" altLang="zh-CN" b="1" dirty="0"/>
          </a:p>
          <a:p>
            <a:pPr marL="285750" indent="-285750">
              <a:spcBef>
                <a:spcPts val="1800"/>
              </a:spcBef>
              <a:buFont typeface="Arial" panose="020B0604020202020204" pitchFamily="34" charset="0"/>
              <a:buChar char="•"/>
            </a:pPr>
            <a:r>
              <a:rPr lang="zh-CN" altLang="en-US" b="1" dirty="0"/>
              <a:t>获取当前</a:t>
            </a:r>
            <a:r>
              <a:rPr lang="en-US" altLang="zh-CN" b="1" dirty="0"/>
              <a:t>Hart</a:t>
            </a:r>
            <a:r>
              <a:rPr lang="zh-CN" altLang="en-US" b="1" dirty="0"/>
              <a:t>的</a:t>
            </a:r>
            <a:r>
              <a:rPr lang="en-US" altLang="zh-CN" b="1" dirty="0"/>
              <a:t>id</a:t>
            </a:r>
            <a:r>
              <a:rPr lang="zh-CN" altLang="en-US" b="1" dirty="0"/>
              <a:t>，设置时钟中断的间隔</a:t>
            </a:r>
            <a:r>
              <a:rPr lang="en-US" altLang="zh-CN" b="1" dirty="0"/>
              <a:t>(</a:t>
            </a:r>
            <a:r>
              <a:rPr lang="zh-CN" altLang="en-US" b="1" dirty="0"/>
              <a:t>问题一的回答</a:t>
            </a:r>
            <a:r>
              <a:rPr lang="en-US" altLang="zh-CN" b="1" dirty="0"/>
              <a:t>)</a:t>
            </a:r>
            <a:r>
              <a:rPr lang="zh-CN" altLang="en-US" b="1" dirty="0"/>
              <a:t>。</a:t>
            </a:r>
            <a:r>
              <a:rPr lang="en-US" altLang="zh-CN" b="1" dirty="0"/>
              <a:t>CLINT_MTIME</a:t>
            </a:r>
            <a:r>
              <a:rPr lang="zh-CN" altLang="en-US" b="1" dirty="0"/>
              <a:t>是</a:t>
            </a:r>
            <a:r>
              <a:rPr lang="en-US" altLang="zh-CN" b="1" dirty="0"/>
              <a:t>CLINT</a:t>
            </a:r>
            <a:r>
              <a:rPr lang="zh-CN" altLang="en-US" b="1" dirty="0"/>
              <a:t>中的寄存器，记录计时器的当前值，将</a:t>
            </a:r>
            <a:r>
              <a:rPr lang="en-US" altLang="zh-CN" b="1" dirty="0"/>
              <a:t>CLINT_MTIMECMP</a:t>
            </a:r>
            <a:r>
              <a:rPr lang="zh-CN" altLang="en-US" b="1" dirty="0"/>
              <a:t>的值设置为</a:t>
            </a:r>
            <a:r>
              <a:rPr lang="en-US" altLang="zh-CN" b="1" dirty="0"/>
              <a:t>CLINT_MTIME</a:t>
            </a:r>
            <a:r>
              <a:rPr lang="zh-CN" altLang="en-US" b="1" dirty="0"/>
              <a:t>超前</a:t>
            </a:r>
            <a:r>
              <a:rPr lang="en-US" altLang="zh-CN" b="1" dirty="0"/>
              <a:t>interval</a:t>
            </a:r>
            <a:r>
              <a:rPr lang="zh-CN" altLang="en-US" b="1" dirty="0"/>
              <a:t>，即位其前方等待触发时钟中断的目标点。</a:t>
            </a:r>
            <a:r>
              <a:rPr lang="en-US" altLang="zh-CN" b="1" dirty="0"/>
              <a:t>(</a:t>
            </a:r>
            <a:r>
              <a:rPr lang="zh-CN" altLang="en-US" b="1" dirty="0"/>
              <a:t>当二者相等时触发时钟中断</a:t>
            </a:r>
            <a:r>
              <a:rPr lang="en-US" altLang="zh-CN" b="1" dirty="0"/>
              <a:t>)</a:t>
            </a:r>
            <a:r>
              <a:rPr lang="zh-CN" altLang="en-US" b="1" dirty="0"/>
              <a:t>。</a:t>
            </a:r>
            <a:endParaRPr lang="en-US" altLang="zh-CN" b="1" dirty="0"/>
          </a:p>
          <a:p>
            <a:pPr marL="285750" indent="-285750">
              <a:spcBef>
                <a:spcPts val="1800"/>
              </a:spcBef>
              <a:buFont typeface="Arial" panose="020B0604020202020204" pitchFamily="34" charset="0"/>
              <a:buChar char="•"/>
            </a:pPr>
            <a:r>
              <a:rPr lang="en-US" altLang="zh-CN" b="1" dirty="0" err="1"/>
              <a:t>timer_scratch</a:t>
            </a:r>
            <a:r>
              <a:rPr lang="zh-CN" altLang="en-US" b="1" dirty="0"/>
              <a:t>是为定义的一个</a:t>
            </a:r>
            <a:r>
              <a:rPr lang="en-US" altLang="zh-CN" b="1" dirty="0"/>
              <a:t>scratch area</a:t>
            </a:r>
            <a:r>
              <a:rPr lang="zh-CN" altLang="en-US" b="1" dirty="0"/>
              <a:t>（临时区域）。这里</a:t>
            </a:r>
            <a:r>
              <a:rPr lang="en-US" altLang="zh-CN" b="1" dirty="0"/>
              <a:t>scratch</a:t>
            </a:r>
            <a:r>
              <a:rPr lang="zh-CN" altLang="en-US" b="1" dirty="0"/>
              <a:t>数组为</a:t>
            </a:r>
            <a:r>
              <a:rPr lang="en-US" altLang="zh-CN" b="1" dirty="0" err="1"/>
              <a:t>timervec</a:t>
            </a:r>
            <a:r>
              <a:rPr lang="zh-CN" altLang="en-US" b="1" dirty="0"/>
              <a:t>的调用提供内容（见注释）。</a:t>
            </a:r>
            <a:endParaRPr lang="en-US" altLang="zh-CN" b="1" dirty="0"/>
          </a:p>
          <a:p>
            <a:pPr marL="1200150" lvl="2" indent="-285750">
              <a:spcBef>
                <a:spcPts val="1800"/>
              </a:spcBef>
              <a:buFont typeface="Arial" panose="020B0604020202020204" pitchFamily="34" charset="0"/>
              <a:buChar char="•"/>
            </a:pPr>
            <a:r>
              <a:rPr lang="zh-CN" altLang="en-US" b="1" dirty="0"/>
              <a:t>        将</a:t>
            </a:r>
            <a:r>
              <a:rPr lang="en-US" altLang="zh-CN" b="1" dirty="0"/>
              <a:t>scratch</a:t>
            </a:r>
            <a:r>
              <a:rPr lang="zh-CN" altLang="en-US" b="1" dirty="0"/>
              <a:t>保存在</a:t>
            </a:r>
            <a:r>
              <a:rPr lang="en-US" altLang="zh-CN" b="1" dirty="0" err="1"/>
              <a:t>mscratch</a:t>
            </a:r>
            <a:r>
              <a:rPr lang="zh-CN" altLang="en-US" b="1" dirty="0"/>
              <a:t>传递进</a:t>
            </a:r>
            <a:r>
              <a:rPr lang="en-US" altLang="zh-CN" b="1" dirty="0" err="1"/>
              <a:t>timervec</a:t>
            </a:r>
            <a:r>
              <a:rPr lang="zh-CN" altLang="en-US" b="1" dirty="0"/>
              <a:t>。</a:t>
            </a:r>
            <a:endParaRPr lang="en-US" altLang="zh-CN" b="1" dirty="0"/>
          </a:p>
          <a:p>
            <a:pPr marL="285750" indent="-285750">
              <a:spcBef>
                <a:spcPts val="1800"/>
              </a:spcBef>
              <a:buFont typeface="Arial" panose="020B0604020202020204" pitchFamily="34" charset="0"/>
              <a:buChar char="•"/>
            </a:pPr>
            <a:r>
              <a:rPr lang="zh-CN" altLang="en-US" b="1" dirty="0"/>
              <a:t>调用内核态下陷阱处理程序</a:t>
            </a:r>
            <a:r>
              <a:rPr lang="en-US" altLang="zh-CN" b="1" dirty="0" err="1"/>
              <a:t>timervec</a:t>
            </a:r>
            <a:r>
              <a:rPr lang="zh-CN" altLang="en-US" b="1" dirty="0"/>
              <a:t>。</a:t>
            </a:r>
            <a:endParaRPr lang="en-US" altLang="zh-CN" b="1" dirty="0"/>
          </a:p>
          <a:p>
            <a:pPr marL="285750" indent="-285750">
              <a:spcBef>
                <a:spcPts val="1800"/>
              </a:spcBef>
              <a:buFont typeface="Arial" panose="020B0604020202020204" pitchFamily="34" charset="0"/>
              <a:buChar char="•"/>
            </a:pPr>
            <a:r>
              <a:rPr lang="zh-CN" altLang="en-US" b="1" dirty="0"/>
              <a:t>开中断（允许</a:t>
            </a:r>
            <a:r>
              <a:rPr lang="en-US" altLang="zh-CN" b="1" dirty="0"/>
              <a:t>M-mode</a:t>
            </a:r>
            <a:r>
              <a:rPr lang="zh-CN" altLang="en-US" b="1" dirty="0"/>
              <a:t>中断、允许</a:t>
            </a:r>
            <a:r>
              <a:rPr lang="en-US" altLang="zh-CN" b="1" dirty="0"/>
              <a:t>M-mode</a:t>
            </a:r>
            <a:r>
              <a:rPr lang="zh-CN" altLang="en-US" b="1" dirty="0"/>
              <a:t>定时器中断）。</a:t>
            </a:r>
            <a:endParaRPr lang="en-US" altLang="zh-CN" b="1" dirty="0"/>
          </a:p>
          <a:p>
            <a:pPr marL="285750" indent="-285750">
              <a:spcBef>
                <a:spcPts val="1800"/>
              </a:spcBef>
              <a:buFont typeface="Arial" panose="020B0604020202020204" pitchFamily="34" charset="0"/>
              <a:buChar char="•"/>
            </a:pPr>
            <a:r>
              <a:rPr lang="zh-CN" altLang="en-US" b="1" dirty="0"/>
              <a:t>进入</a:t>
            </a:r>
            <a:r>
              <a:rPr lang="en-US" altLang="zh-CN" b="1" dirty="0"/>
              <a:t>M-mode</a:t>
            </a:r>
            <a:r>
              <a:rPr lang="zh-CN" altLang="en-US" b="1" dirty="0"/>
              <a:t>。</a:t>
            </a:r>
            <a:endParaRPr lang="en-US" altLang="zh-CN" b="1" dirty="0"/>
          </a:p>
          <a:p>
            <a:pPr marL="285750" indent="-285750">
              <a:spcBef>
                <a:spcPts val="1800"/>
              </a:spcBef>
              <a:buFont typeface="Arial" panose="020B0604020202020204" pitchFamily="34" charset="0"/>
              <a:buChar char="•"/>
            </a:pPr>
            <a:endParaRPr lang="en-US" altLang="zh-CN" b="1" dirty="0"/>
          </a:p>
        </p:txBody>
      </p:sp>
      <p:sp>
        <p:nvSpPr>
          <p:cNvPr id="8" name="文本框 7"/>
          <p:cNvSpPr txBox="1"/>
          <p:nvPr/>
        </p:nvSpPr>
        <p:spPr>
          <a:xfrm>
            <a:off x="2997202" y="5574847"/>
            <a:ext cx="2650280" cy="523220"/>
          </a:xfrm>
          <a:prstGeom prst="rect">
            <a:avLst/>
          </a:prstGeom>
          <a:noFill/>
        </p:spPr>
        <p:txBody>
          <a:bodyPr wrap="square" rtlCol="0">
            <a:spAutoFit/>
          </a:bodyPr>
          <a:lstStyle/>
          <a:p>
            <a:r>
              <a:rPr lang="en-US" altLang="zh-CN" sz="2800" dirty="0">
                <a:solidFill>
                  <a:schemeClr val="bg1"/>
                </a:solidFill>
                <a:latin typeface="Dutch801 Rm BT" panose="02020603060505020304" pitchFamily="18" charset="0"/>
              </a:rPr>
              <a:t>kernel/</a:t>
            </a:r>
            <a:r>
              <a:rPr lang="en-US" altLang="zh-CN" sz="2800" dirty="0" err="1">
                <a:solidFill>
                  <a:schemeClr val="bg1"/>
                </a:solidFill>
                <a:latin typeface="Dutch801 Rm BT" panose="02020603060505020304" pitchFamily="18" charset="0"/>
              </a:rPr>
              <a:t>start.c</a:t>
            </a:r>
            <a:endParaRPr lang="zh-CN" altLang="en-US" sz="2800" dirty="0">
              <a:solidFill>
                <a:schemeClr val="bg1"/>
              </a:solidFill>
              <a:latin typeface="Dutch801 Rm BT" panose="02020603060505020304" pitchFamily="18" charset="0"/>
            </a:endParaRPr>
          </a:p>
        </p:txBody>
      </p:sp>
      <p:pic>
        <p:nvPicPr>
          <p:cNvPr id="10" name="图片 9"/>
          <p:cNvPicPr>
            <a:picLocks noChangeAspect="1"/>
          </p:cNvPicPr>
          <p:nvPr/>
        </p:nvPicPr>
        <p:blipFill>
          <a:blip r:embed="rId4"/>
          <a:stretch>
            <a:fillRect/>
          </a:stretch>
        </p:blipFill>
        <p:spPr>
          <a:xfrm>
            <a:off x="2773682" y="4741721"/>
            <a:ext cx="4481512" cy="401210"/>
          </a:xfrm>
          <a:prstGeom prst="rect">
            <a:avLst/>
          </a:prstGeom>
        </p:spPr>
      </p:pic>
      <p:sp>
        <p:nvSpPr>
          <p:cNvPr id="11" name="文本框 10"/>
          <p:cNvSpPr txBox="1"/>
          <p:nvPr/>
        </p:nvSpPr>
        <p:spPr>
          <a:xfrm>
            <a:off x="5374640" y="4822830"/>
            <a:ext cx="1366518" cy="339767"/>
          </a:xfrm>
          <a:prstGeom prst="rect">
            <a:avLst/>
          </a:prstGeom>
          <a:noFill/>
        </p:spPr>
        <p:txBody>
          <a:bodyPr wrap="square" rtlCol="0">
            <a:spAutoFit/>
          </a:bodyPr>
          <a:lstStyle/>
          <a:p>
            <a:r>
              <a:rPr lang="en-US" altLang="zh-CN" sz="1600" dirty="0">
                <a:solidFill>
                  <a:schemeClr val="bg1"/>
                </a:solidFill>
                <a:latin typeface="Dutch801 Rm BT" panose="02020603060505020304" pitchFamily="18" charset="0"/>
              </a:rPr>
              <a:t>kernel/</a:t>
            </a:r>
            <a:r>
              <a:rPr lang="en-US" altLang="zh-CN" sz="1600" dirty="0" err="1">
                <a:solidFill>
                  <a:schemeClr val="bg1"/>
                </a:solidFill>
                <a:latin typeface="Dutch801 Rm BT" panose="02020603060505020304" pitchFamily="18" charset="0"/>
              </a:rPr>
              <a:t>start.c</a:t>
            </a:r>
            <a:endParaRPr lang="zh-CN" altLang="en-US" sz="1600" dirty="0">
              <a:solidFill>
                <a:schemeClr val="bg1"/>
              </a:solidFill>
              <a:latin typeface="Dutch801 Rm BT" panose="02020603060505020304" pitchFamily="18" charset="0"/>
            </a:endParaRPr>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图解</a:t>
            </a:r>
            <a:r>
              <a:rPr lang="en-US" altLang="zh-CN" dirty="0" smtClean="0"/>
              <a:t>RCU</a:t>
            </a:r>
            <a:endParaRPr lang="zh-CN" altLang="en-US" dirty="0"/>
          </a:p>
        </p:txBody>
      </p:sp>
      <p:pic>
        <p:nvPicPr>
          <p:cNvPr id="6" name="图片 5"/>
          <p:cNvPicPr>
            <a:picLocks noChangeAspect="1"/>
          </p:cNvPicPr>
          <p:nvPr/>
        </p:nvPicPr>
        <p:blipFill>
          <a:blip r:embed="rId2"/>
          <a:stretch>
            <a:fillRect/>
          </a:stretch>
        </p:blipFill>
        <p:spPr>
          <a:xfrm>
            <a:off x="815009" y="1342676"/>
            <a:ext cx="6499913" cy="4372823"/>
          </a:xfrm>
          <a:prstGeom prst="rect">
            <a:avLst/>
          </a:prstGeom>
        </p:spPr>
      </p:pic>
      <p:sp>
        <p:nvSpPr>
          <p:cNvPr id="2" name="文本框 1"/>
          <p:cNvSpPr txBox="1"/>
          <p:nvPr/>
        </p:nvSpPr>
        <p:spPr>
          <a:xfrm>
            <a:off x="8444204" y="1735494"/>
            <a:ext cx="2492990" cy="369332"/>
          </a:xfrm>
          <a:prstGeom prst="rect">
            <a:avLst/>
          </a:prstGeom>
          <a:noFill/>
        </p:spPr>
        <p:txBody>
          <a:bodyPr wrap="none" rtlCol="0">
            <a:spAutoFit/>
          </a:bodyPr>
          <a:lstStyle/>
          <a:p>
            <a:r>
              <a:rPr lang="zh-CN" altLang="en-US" dirty="0" smtClean="0"/>
              <a:t>假设数据储存在链表里</a:t>
            </a:r>
            <a:endParaRPr lang="zh-CN" altLang="en-US" dirty="0"/>
          </a:p>
        </p:txBody>
      </p:sp>
      <p:sp>
        <p:nvSpPr>
          <p:cNvPr id="5" name="矩形 4"/>
          <p:cNvSpPr/>
          <p:nvPr/>
        </p:nvSpPr>
        <p:spPr>
          <a:xfrm>
            <a:off x="9251463" y="23780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a:t>
            </a:r>
            <a:endParaRPr lang="zh-CN" altLang="en-US" dirty="0">
              <a:solidFill>
                <a:schemeClr val="tx1"/>
              </a:solidFill>
            </a:endParaRPr>
          </a:p>
        </p:txBody>
      </p:sp>
      <p:sp>
        <p:nvSpPr>
          <p:cNvPr id="12" name="矩形 11"/>
          <p:cNvSpPr/>
          <p:nvPr/>
        </p:nvSpPr>
        <p:spPr>
          <a:xfrm>
            <a:off x="9251463"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a:t>
            </a:r>
            <a:endParaRPr lang="zh-CN" altLang="en-US" dirty="0">
              <a:solidFill>
                <a:schemeClr val="tx1"/>
              </a:solidFill>
            </a:endParaRPr>
          </a:p>
        </p:txBody>
      </p:sp>
      <p:sp>
        <p:nvSpPr>
          <p:cNvPr id="13" name="矩形 12"/>
          <p:cNvSpPr/>
          <p:nvPr/>
        </p:nvSpPr>
        <p:spPr>
          <a:xfrm>
            <a:off x="9251463" y="4686710"/>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cxnSp>
        <p:nvCxnSpPr>
          <p:cNvPr id="15" name="直接箭头连接符 14"/>
          <p:cNvCxnSpPr>
            <a:stCxn id="5" idx="2"/>
            <a:endCxn id="14" idx="0"/>
          </p:cNvCxnSpPr>
          <p:nvPr/>
        </p:nvCxnSpPr>
        <p:spPr>
          <a:xfrm>
            <a:off x="9708663" y="2828839"/>
            <a:ext cx="1155441"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4" idx="2"/>
          </p:cNvCxnSpPr>
          <p:nvPr/>
        </p:nvCxnSpPr>
        <p:spPr>
          <a:xfrm flipH="1">
            <a:off x="9708663" y="3978139"/>
            <a:ext cx="1155441"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10800000">
            <a:off x="4499872" y="4516017"/>
            <a:ext cx="9330" cy="161419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6" name="文本框 25"/>
          <p:cNvSpPr txBox="1"/>
          <p:nvPr/>
        </p:nvSpPr>
        <p:spPr>
          <a:xfrm>
            <a:off x="4176705" y="6130214"/>
            <a:ext cx="646331" cy="369332"/>
          </a:xfrm>
          <a:prstGeom prst="rect">
            <a:avLst/>
          </a:prstGeom>
          <a:noFill/>
        </p:spPr>
        <p:txBody>
          <a:bodyPr wrap="none" rtlCol="0">
            <a:spAutoFit/>
          </a:bodyPr>
          <a:lstStyle/>
          <a:p>
            <a:r>
              <a:rPr lang="zh-CN" altLang="en-US" dirty="0"/>
              <a:t>时间</a:t>
            </a:r>
          </a:p>
        </p:txBody>
      </p:sp>
      <p:sp>
        <p:nvSpPr>
          <p:cNvPr id="14" name="矩形 13"/>
          <p:cNvSpPr/>
          <p:nvPr/>
        </p:nvSpPr>
        <p:spPr>
          <a:xfrm>
            <a:off x="10406904"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16" name="文本框 15"/>
          <p:cNvSpPr txBox="1"/>
          <p:nvPr/>
        </p:nvSpPr>
        <p:spPr>
          <a:xfrm>
            <a:off x="7975176" y="3566240"/>
            <a:ext cx="646331" cy="369332"/>
          </a:xfrm>
          <a:prstGeom prst="rect">
            <a:avLst/>
          </a:prstGeom>
          <a:noFill/>
        </p:spPr>
        <p:txBody>
          <a:bodyPr wrap="none" rtlCol="0">
            <a:spAutoFit/>
          </a:bodyPr>
          <a:lstStyle/>
          <a:p>
            <a:r>
              <a:rPr lang="zh-CN" altLang="en-US" dirty="0" smtClean="0"/>
              <a:t>读取</a:t>
            </a:r>
            <a:endParaRPr lang="zh-CN" altLang="en-US" dirty="0"/>
          </a:p>
        </p:txBody>
      </p:sp>
      <p:cxnSp>
        <p:nvCxnSpPr>
          <p:cNvPr id="17" name="直接箭头连接符 16"/>
          <p:cNvCxnSpPr/>
          <p:nvPr/>
        </p:nvCxnSpPr>
        <p:spPr>
          <a:xfrm>
            <a:off x="8574833" y="3750906"/>
            <a:ext cx="676630" cy="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708663" y="39781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30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图解</a:t>
            </a:r>
            <a:r>
              <a:rPr lang="en-US" altLang="zh-CN" dirty="0" smtClean="0"/>
              <a:t>RCU</a:t>
            </a:r>
            <a:endParaRPr lang="zh-CN" altLang="en-US" dirty="0"/>
          </a:p>
        </p:txBody>
      </p:sp>
      <p:pic>
        <p:nvPicPr>
          <p:cNvPr id="6" name="图片 5"/>
          <p:cNvPicPr>
            <a:picLocks noChangeAspect="1"/>
          </p:cNvPicPr>
          <p:nvPr/>
        </p:nvPicPr>
        <p:blipFill>
          <a:blip r:embed="rId2"/>
          <a:stretch>
            <a:fillRect/>
          </a:stretch>
        </p:blipFill>
        <p:spPr>
          <a:xfrm>
            <a:off x="815009" y="1342676"/>
            <a:ext cx="6499913" cy="4372823"/>
          </a:xfrm>
          <a:prstGeom prst="rect">
            <a:avLst/>
          </a:prstGeom>
        </p:spPr>
      </p:pic>
      <p:sp>
        <p:nvSpPr>
          <p:cNvPr id="2" name="文本框 1"/>
          <p:cNvSpPr txBox="1"/>
          <p:nvPr/>
        </p:nvSpPr>
        <p:spPr>
          <a:xfrm>
            <a:off x="8444204" y="1735494"/>
            <a:ext cx="2492990" cy="369332"/>
          </a:xfrm>
          <a:prstGeom prst="rect">
            <a:avLst/>
          </a:prstGeom>
          <a:noFill/>
        </p:spPr>
        <p:txBody>
          <a:bodyPr wrap="none" rtlCol="0">
            <a:spAutoFit/>
          </a:bodyPr>
          <a:lstStyle/>
          <a:p>
            <a:r>
              <a:rPr lang="zh-CN" altLang="en-US" dirty="0" smtClean="0"/>
              <a:t>假设数据储存在链表里</a:t>
            </a:r>
            <a:endParaRPr lang="zh-CN" altLang="en-US" dirty="0"/>
          </a:p>
        </p:txBody>
      </p:sp>
      <p:sp>
        <p:nvSpPr>
          <p:cNvPr id="5" name="矩形 4"/>
          <p:cNvSpPr/>
          <p:nvPr/>
        </p:nvSpPr>
        <p:spPr>
          <a:xfrm>
            <a:off x="9251463" y="23780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a:t>
            </a:r>
            <a:endParaRPr lang="zh-CN" altLang="en-US" dirty="0">
              <a:solidFill>
                <a:schemeClr val="tx1"/>
              </a:solidFill>
            </a:endParaRPr>
          </a:p>
        </p:txBody>
      </p:sp>
      <p:sp>
        <p:nvSpPr>
          <p:cNvPr id="12" name="矩形 11"/>
          <p:cNvSpPr/>
          <p:nvPr/>
        </p:nvSpPr>
        <p:spPr>
          <a:xfrm>
            <a:off x="9251463"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a:t>
            </a:r>
            <a:endParaRPr lang="zh-CN" altLang="en-US" dirty="0">
              <a:solidFill>
                <a:schemeClr val="tx1"/>
              </a:solidFill>
            </a:endParaRPr>
          </a:p>
        </p:txBody>
      </p:sp>
      <p:sp>
        <p:nvSpPr>
          <p:cNvPr id="13" name="矩形 12"/>
          <p:cNvSpPr/>
          <p:nvPr/>
        </p:nvSpPr>
        <p:spPr>
          <a:xfrm>
            <a:off x="9251463" y="4686710"/>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cxnSp>
        <p:nvCxnSpPr>
          <p:cNvPr id="15" name="直接箭头连接符 14"/>
          <p:cNvCxnSpPr>
            <a:stCxn id="5" idx="2"/>
            <a:endCxn id="14" idx="0"/>
          </p:cNvCxnSpPr>
          <p:nvPr/>
        </p:nvCxnSpPr>
        <p:spPr>
          <a:xfrm>
            <a:off x="9708663" y="2828839"/>
            <a:ext cx="1155441"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4" idx="2"/>
          </p:cNvCxnSpPr>
          <p:nvPr/>
        </p:nvCxnSpPr>
        <p:spPr>
          <a:xfrm flipH="1">
            <a:off x="9708663" y="3978139"/>
            <a:ext cx="1155441"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10800000">
            <a:off x="5871472" y="4422436"/>
            <a:ext cx="9330" cy="161419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6" name="文本框 25"/>
          <p:cNvSpPr txBox="1"/>
          <p:nvPr/>
        </p:nvSpPr>
        <p:spPr>
          <a:xfrm>
            <a:off x="5548305" y="6036632"/>
            <a:ext cx="646331" cy="369332"/>
          </a:xfrm>
          <a:prstGeom prst="rect">
            <a:avLst/>
          </a:prstGeom>
          <a:noFill/>
        </p:spPr>
        <p:txBody>
          <a:bodyPr wrap="none" rtlCol="0">
            <a:spAutoFit/>
          </a:bodyPr>
          <a:lstStyle/>
          <a:p>
            <a:r>
              <a:rPr lang="zh-CN" altLang="en-US" dirty="0"/>
              <a:t>时间</a:t>
            </a:r>
          </a:p>
        </p:txBody>
      </p:sp>
      <p:sp>
        <p:nvSpPr>
          <p:cNvPr id="14" name="矩形 13"/>
          <p:cNvSpPr/>
          <p:nvPr/>
        </p:nvSpPr>
        <p:spPr>
          <a:xfrm>
            <a:off x="10406904"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16" name="文本框 15"/>
          <p:cNvSpPr txBox="1"/>
          <p:nvPr/>
        </p:nvSpPr>
        <p:spPr>
          <a:xfrm>
            <a:off x="7282680" y="3566240"/>
            <a:ext cx="1338828" cy="369332"/>
          </a:xfrm>
          <a:prstGeom prst="rect">
            <a:avLst/>
          </a:prstGeom>
          <a:noFill/>
        </p:spPr>
        <p:txBody>
          <a:bodyPr wrap="none" rtlCol="0">
            <a:spAutoFit/>
          </a:bodyPr>
          <a:lstStyle/>
          <a:p>
            <a:r>
              <a:rPr lang="zh-CN" altLang="en-US" dirty="0" smtClean="0"/>
              <a:t>安全地释放</a:t>
            </a:r>
            <a:endParaRPr lang="zh-CN" altLang="en-US" dirty="0"/>
          </a:p>
        </p:txBody>
      </p:sp>
      <p:cxnSp>
        <p:nvCxnSpPr>
          <p:cNvPr id="17" name="直接箭头连接符 16"/>
          <p:cNvCxnSpPr/>
          <p:nvPr/>
        </p:nvCxnSpPr>
        <p:spPr>
          <a:xfrm>
            <a:off x="8574833" y="3750906"/>
            <a:ext cx="676630" cy="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708663" y="39781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31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的核心</a:t>
            </a:r>
            <a:r>
              <a:rPr lang="en-US" altLang="zh-CN" dirty="0" smtClean="0"/>
              <a:t>API</a:t>
            </a:r>
            <a:endParaRPr lang="zh-CN" altLang="en-US" dirty="0"/>
          </a:p>
        </p:txBody>
      </p:sp>
      <p:sp>
        <p:nvSpPr>
          <p:cNvPr id="2" name="内容占位符 1"/>
          <p:cNvSpPr>
            <a:spLocks noGrp="1"/>
          </p:cNvSpPr>
          <p:nvPr>
            <p:ph idx="1"/>
          </p:nvPr>
        </p:nvSpPr>
        <p:spPr>
          <a:xfrm>
            <a:off x="838200" y="1240971"/>
            <a:ext cx="10515600" cy="5161279"/>
          </a:xfrm>
        </p:spPr>
        <p:txBody>
          <a:bodyPr>
            <a:normAutofit/>
          </a:bodyPr>
          <a:lstStyle/>
          <a:p>
            <a:r>
              <a:rPr lang="en-US" altLang="zh-CN" sz="1800" dirty="0" smtClean="0"/>
              <a:t>RCU</a:t>
            </a:r>
            <a:r>
              <a:rPr lang="zh-CN" altLang="en-US" sz="1800" dirty="0" smtClean="0"/>
              <a:t>的核心</a:t>
            </a:r>
            <a:r>
              <a:rPr lang="en-US" altLang="zh-CN" sz="1800" dirty="0" smtClean="0"/>
              <a:t>API</a:t>
            </a:r>
            <a:r>
              <a:rPr lang="zh-CN" altLang="en-US" sz="1800" dirty="0" smtClean="0"/>
              <a:t>很少，如下图</a:t>
            </a:r>
            <a:endParaRPr lang="en-US" altLang="zh-CN" sz="1800" dirty="0" smtClean="0"/>
          </a:p>
          <a:p>
            <a:endParaRPr lang="en-US" altLang="zh-CN" sz="1800" dirty="0"/>
          </a:p>
          <a:p>
            <a:endParaRPr lang="en-US" altLang="zh-CN" sz="1800" dirty="0" smtClean="0"/>
          </a:p>
          <a:p>
            <a:endParaRPr lang="en-US" altLang="zh-CN" sz="1800" dirty="0"/>
          </a:p>
          <a:p>
            <a:endParaRPr lang="en-US" altLang="zh-CN" sz="1800" dirty="0" smtClean="0"/>
          </a:p>
          <a:p>
            <a:r>
              <a:rPr lang="zh-CN" altLang="en-US" sz="1800" dirty="0" smtClean="0"/>
              <a:t>其他的</a:t>
            </a:r>
            <a:r>
              <a:rPr lang="en-US" altLang="zh-CN" sz="1800" dirty="0" smtClean="0"/>
              <a:t>API</a:t>
            </a:r>
            <a:r>
              <a:rPr lang="zh-CN" altLang="en-US" sz="1800" dirty="0" smtClean="0"/>
              <a:t>都由这</a:t>
            </a:r>
            <a:r>
              <a:rPr lang="en-US" altLang="zh-CN" sz="1800" dirty="0" smtClean="0"/>
              <a:t>5</a:t>
            </a:r>
            <a:r>
              <a:rPr lang="zh-CN" altLang="en-US" sz="1800" dirty="0" smtClean="0"/>
              <a:t>个核心</a:t>
            </a:r>
            <a:r>
              <a:rPr lang="en-US" altLang="zh-CN" sz="1800" dirty="0" smtClean="0"/>
              <a:t>API</a:t>
            </a:r>
            <a:r>
              <a:rPr lang="zh-CN" altLang="en-US" sz="1800" dirty="0" smtClean="0"/>
              <a:t>组合而成</a:t>
            </a:r>
            <a:endParaRPr lang="en-US" altLang="zh-CN" sz="1800" dirty="0" smtClean="0"/>
          </a:p>
          <a:p>
            <a:endParaRPr lang="zh-CN" altLang="en-US" sz="1800" dirty="0"/>
          </a:p>
        </p:txBody>
      </p:sp>
      <p:pic>
        <p:nvPicPr>
          <p:cNvPr id="7" name="图片 6" descr="G3_(D3UWRT[_F0PFVRPXYRI"/>
          <p:cNvPicPr>
            <a:picLocks noChangeAspect="1"/>
          </p:cNvPicPr>
          <p:nvPr>
            <p:custDataLst>
              <p:tags r:id="rId1"/>
            </p:custDataLst>
          </p:nvPr>
        </p:nvPicPr>
        <p:blipFill>
          <a:blip r:embed="rId3"/>
          <a:stretch>
            <a:fillRect/>
          </a:stretch>
        </p:blipFill>
        <p:spPr>
          <a:xfrm>
            <a:off x="1006150" y="1676021"/>
            <a:ext cx="5641975" cy="1356995"/>
          </a:xfrm>
          <a:prstGeom prst="rect">
            <a:avLst/>
          </a:prstGeom>
        </p:spPr>
      </p:pic>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32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的核心</a:t>
            </a:r>
            <a:r>
              <a:rPr lang="en-US" altLang="zh-CN" dirty="0" smtClean="0"/>
              <a:t>API</a:t>
            </a:r>
            <a:endParaRPr lang="zh-CN" altLang="en-US" dirty="0"/>
          </a:p>
        </p:txBody>
      </p:sp>
      <p:sp>
        <p:nvSpPr>
          <p:cNvPr id="2" name="内容占位符 1"/>
          <p:cNvSpPr>
            <a:spLocks noGrp="1"/>
          </p:cNvSpPr>
          <p:nvPr>
            <p:ph idx="1"/>
          </p:nvPr>
        </p:nvSpPr>
        <p:spPr>
          <a:xfrm>
            <a:off x="838200" y="2761411"/>
            <a:ext cx="10515600" cy="3640840"/>
          </a:xfrm>
        </p:spPr>
        <p:txBody>
          <a:bodyPr>
            <a:normAutofit/>
          </a:bodyPr>
          <a:lstStyle/>
          <a:p>
            <a:pPr marL="285750" indent="-285750"/>
            <a:r>
              <a:rPr lang="en-US" altLang="zh-CN" sz="1800" dirty="0" err="1"/>
              <a:t>rcu_read_lock</a:t>
            </a:r>
            <a:r>
              <a:rPr lang="en-US" altLang="zh-CN" sz="1800" dirty="0"/>
              <a:t>()/</a:t>
            </a:r>
            <a:r>
              <a:rPr lang="en-US" altLang="zh-CN" sz="1800" dirty="0" err="1"/>
              <a:t>rcu_read_unlock</a:t>
            </a:r>
            <a:r>
              <a:rPr lang="en-US" altLang="zh-CN" sz="1800" dirty="0" smtClean="0"/>
              <a:t>():</a:t>
            </a:r>
            <a:endParaRPr lang="en-US" altLang="zh-CN" sz="1800" dirty="0"/>
          </a:p>
          <a:p>
            <a:pPr marL="285750" indent="-285750"/>
            <a:r>
              <a:rPr lang="zh-CN" altLang="en-US" sz="1800" dirty="0" smtClean="0"/>
              <a:t>reader</a:t>
            </a:r>
            <a:r>
              <a:rPr lang="zh-CN" altLang="en-US" sz="1800" dirty="0"/>
              <a:t>用于告知reclaimer：</a:t>
            </a:r>
            <a:r>
              <a:rPr lang="en-US" altLang="zh-CN" sz="1800" dirty="0"/>
              <a:t>reader</a:t>
            </a:r>
            <a:r>
              <a:rPr lang="zh-CN" altLang="en-US" sz="1800" dirty="0"/>
              <a:t>准备进入</a:t>
            </a:r>
            <a:r>
              <a:rPr lang="en-US" altLang="zh-CN" sz="1800" dirty="0"/>
              <a:t>/</a:t>
            </a:r>
            <a:r>
              <a:rPr lang="zh-CN" altLang="en-US" sz="1800" dirty="0"/>
              <a:t>退出 RCU 的读临界区</a:t>
            </a:r>
            <a:r>
              <a:rPr lang="zh-CN" altLang="en-US" sz="1800" dirty="0" smtClean="0"/>
              <a:t>。</a:t>
            </a:r>
            <a:r>
              <a:rPr lang="zh-CN" altLang="en-US" sz="1800" dirty="0" smtClean="0">
                <a:solidFill>
                  <a:srgbClr val="121212"/>
                </a:solidFill>
                <a:latin typeface="-apple-system"/>
              </a:rPr>
              <a:t>在</a:t>
            </a:r>
            <a:r>
              <a:rPr lang="en-US" altLang="zh-CN" sz="1800" dirty="0">
                <a:solidFill>
                  <a:srgbClr val="121212"/>
                </a:solidFill>
                <a:latin typeface="-apple-system"/>
              </a:rPr>
              <a:t>RCU</a:t>
            </a:r>
            <a:r>
              <a:rPr lang="zh-CN" altLang="en-US" sz="1800" dirty="0">
                <a:solidFill>
                  <a:srgbClr val="121212"/>
                </a:solidFill>
                <a:latin typeface="-apple-system"/>
              </a:rPr>
              <a:t>的读取一侧</a:t>
            </a:r>
            <a:r>
              <a:rPr lang="zh-CN" altLang="en-US" sz="1800" dirty="0" smtClean="0">
                <a:solidFill>
                  <a:srgbClr val="121212"/>
                </a:solidFill>
                <a:latin typeface="-apple-system"/>
              </a:rPr>
              <a:t>，读取操作不互斥，严格意义上不算锁，只是一个“告知”。</a:t>
            </a:r>
            <a:endParaRPr lang="en-US" altLang="zh-CN" sz="1800" dirty="0" smtClean="0">
              <a:solidFill>
                <a:srgbClr val="121212"/>
              </a:solidFill>
              <a:latin typeface="-apple-system"/>
            </a:endParaRPr>
          </a:p>
          <a:p>
            <a:pPr marL="285750" indent="-285750"/>
            <a:endParaRPr lang="en-US" altLang="zh-CN" sz="1800" dirty="0">
              <a:solidFill>
                <a:srgbClr val="121212"/>
              </a:solidFill>
              <a:latin typeface="-apple-system"/>
            </a:endParaRPr>
          </a:p>
          <a:p>
            <a:pPr marL="285750" indent="-285750"/>
            <a:r>
              <a:rPr lang="zh-CN" altLang="en-US" sz="1800" dirty="0"/>
              <a:t>synchronize_rcu()</a:t>
            </a:r>
            <a:r>
              <a:rPr lang="en-US" altLang="zh-CN" sz="1800" dirty="0"/>
              <a:t> / </a:t>
            </a:r>
            <a:r>
              <a:rPr lang="en-US" altLang="zh-CN" sz="1800" dirty="0" err="1"/>
              <a:t>call_rcu</a:t>
            </a:r>
            <a:r>
              <a:rPr lang="en-US" altLang="zh-CN" sz="1800" dirty="0"/>
              <a:t>()</a:t>
            </a:r>
            <a:endParaRPr lang="zh-CN" altLang="en-US" sz="1800" dirty="0"/>
          </a:p>
          <a:p>
            <a:r>
              <a:rPr lang="zh-CN" altLang="en-US" sz="1800" dirty="0"/>
              <a:t>标记</a:t>
            </a:r>
            <a:r>
              <a:rPr lang="en-US" altLang="zh-CN" sz="1800" dirty="0"/>
              <a:t>updater</a:t>
            </a:r>
            <a:r>
              <a:rPr lang="zh-CN" altLang="en-US" sz="1800" dirty="0"/>
              <a:t>的结束和</a:t>
            </a:r>
            <a:r>
              <a:rPr lang="en-US" altLang="zh-CN" sz="1800" dirty="0" err="1"/>
              <a:t>reclaimer</a:t>
            </a:r>
            <a:r>
              <a:rPr lang="zh-CN" altLang="en-US" sz="1800" dirty="0"/>
              <a:t>的开始（</a:t>
            </a:r>
            <a:r>
              <a:rPr lang="en-US" altLang="zh-CN" sz="1800" dirty="0"/>
              <a:t>Grace period </a:t>
            </a:r>
            <a:r>
              <a:rPr lang="zh-CN" altLang="en-US" sz="1800" dirty="0"/>
              <a:t>宽限期</a:t>
            </a:r>
            <a:r>
              <a:rPr lang="zh-CN" altLang="en-US" sz="1800" dirty="0" smtClean="0"/>
              <a:t>）</a:t>
            </a:r>
            <a:r>
              <a:rPr lang="zh-CN" altLang="en-US" sz="1800" dirty="0"/>
              <a:t>它会阻塞直到之前所有的读临界区的操作都退出</a:t>
            </a:r>
            <a:r>
              <a:rPr lang="zh-CN" altLang="en-US" sz="1800" dirty="0" smtClean="0"/>
              <a:t>。</a:t>
            </a:r>
            <a:r>
              <a:rPr lang="en-US" altLang="zh-CN" sz="1800" dirty="0" err="1"/>
              <a:t>call_rcu</a:t>
            </a:r>
            <a:r>
              <a:rPr lang="zh-CN" altLang="en-US" sz="1800" dirty="0"/>
              <a:t>会注册一个回调函数，在宽限期结束后执行回调函数</a:t>
            </a:r>
            <a:r>
              <a:rPr lang="zh-CN" altLang="en-US" sz="1800" dirty="0" smtClean="0"/>
              <a:t>。好处是使</a:t>
            </a:r>
            <a:r>
              <a:rPr lang="en-US" altLang="zh-CN" sz="1800" dirty="0" err="1"/>
              <a:t>cpu</a:t>
            </a:r>
            <a:r>
              <a:rPr lang="zh-CN" altLang="en-US" sz="1800" dirty="0"/>
              <a:t>不必一直</a:t>
            </a:r>
            <a:r>
              <a:rPr lang="zh-CN" altLang="en-US" sz="1800" dirty="0" smtClean="0"/>
              <a:t>等待读操作结束，</a:t>
            </a:r>
            <a:r>
              <a:rPr lang="zh-CN" altLang="en-US" sz="1800" dirty="0"/>
              <a:t>可以执行其他任务</a:t>
            </a:r>
            <a:r>
              <a:rPr lang="zh-CN" altLang="en-US" sz="1800" dirty="0" smtClean="0"/>
              <a:t>。</a:t>
            </a:r>
            <a:endParaRPr lang="zh-CN" altLang="en-US" sz="1800" dirty="0"/>
          </a:p>
          <a:p>
            <a:pPr marL="0" indent="0">
              <a:buNone/>
            </a:pPr>
            <a:r>
              <a:rPr lang="en-US" altLang="zh-CN" sz="1800" dirty="0"/>
              <a:t>	</a:t>
            </a:r>
            <a:endParaRPr lang="zh-CN" altLang="en-US" sz="1800" dirty="0"/>
          </a:p>
          <a:p>
            <a:pPr marL="285750" indent="-285750"/>
            <a:endParaRPr lang="en-US" altLang="zh-CN" sz="1800" dirty="0"/>
          </a:p>
          <a:p>
            <a:pPr marL="285750" indent="-285750"/>
            <a:endParaRPr lang="zh-CN" altLang="en-US" sz="1800" dirty="0"/>
          </a:p>
        </p:txBody>
      </p:sp>
      <p:pic>
        <p:nvPicPr>
          <p:cNvPr id="7" name="图片 6" descr="G3_(D3UWRT[_F0PFVRPXYRI"/>
          <p:cNvPicPr>
            <a:picLocks noChangeAspect="1"/>
          </p:cNvPicPr>
          <p:nvPr>
            <p:custDataLst>
              <p:tags r:id="rId1"/>
            </p:custDataLst>
          </p:nvPr>
        </p:nvPicPr>
        <p:blipFill>
          <a:blip r:embed="rId3"/>
          <a:stretch>
            <a:fillRect/>
          </a:stretch>
        </p:blipFill>
        <p:spPr>
          <a:xfrm>
            <a:off x="903514" y="1212979"/>
            <a:ext cx="5641975" cy="1356995"/>
          </a:xfrm>
          <a:prstGeom prst="rect">
            <a:avLst/>
          </a:prstGeom>
        </p:spPr>
      </p:pic>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33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的核心</a:t>
            </a:r>
            <a:r>
              <a:rPr lang="en-US" altLang="zh-CN" dirty="0" smtClean="0"/>
              <a:t>API</a:t>
            </a:r>
            <a:endParaRPr lang="zh-CN" altLang="en-US" dirty="0"/>
          </a:p>
        </p:txBody>
      </p:sp>
      <p:sp>
        <p:nvSpPr>
          <p:cNvPr id="2" name="内容占位符 1"/>
          <p:cNvSpPr>
            <a:spLocks noGrp="1"/>
          </p:cNvSpPr>
          <p:nvPr>
            <p:ph idx="1"/>
          </p:nvPr>
        </p:nvSpPr>
        <p:spPr>
          <a:xfrm>
            <a:off x="838200" y="2761411"/>
            <a:ext cx="10515600" cy="3640840"/>
          </a:xfrm>
        </p:spPr>
        <p:txBody>
          <a:bodyPr>
            <a:normAutofit/>
          </a:bodyPr>
          <a:lstStyle/>
          <a:p>
            <a:pPr marL="285750" indent="-285750"/>
            <a:r>
              <a:rPr lang="en-US" altLang="zh-CN" sz="1800" dirty="0" err="1"/>
              <a:t>rcu_assign_poiner</a:t>
            </a:r>
            <a:r>
              <a:rPr lang="en-US" altLang="zh-CN" sz="1800" dirty="0"/>
              <a:t>()</a:t>
            </a:r>
          </a:p>
          <a:p>
            <a:r>
              <a:rPr lang="zh-CN" altLang="en-US" sz="1800" dirty="0"/>
              <a:t>发布（</a:t>
            </a:r>
            <a:r>
              <a:rPr lang="en-US" altLang="zh-CN" sz="1800" dirty="0"/>
              <a:t>publish</a:t>
            </a:r>
            <a:r>
              <a:rPr lang="zh-CN" altLang="en-US" sz="1800" dirty="0" smtClean="0"/>
              <a:t>）操作，被</a:t>
            </a:r>
            <a:r>
              <a:rPr lang="en-US" altLang="zh-CN" sz="1800" dirty="0" smtClean="0"/>
              <a:t>updater</a:t>
            </a:r>
            <a:r>
              <a:rPr lang="zh-CN" altLang="en-US" sz="1800" dirty="0"/>
              <a:t>用于更新被</a:t>
            </a:r>
            <a:r>
              <a:rPr lang="en-US" altLang="zh-CN" sz="1800" dirty="0"/>
              <a:t>RCU</a:t>
            </a:r>
            <a:r>
              <a:rPr lang="zh-CN" altLang="en-US" sz="1800" dirty="0"/>
              <a:t>保护的指针</a:t>
            </a:r>
            <a:r>
              <a:rPr lang="zh-CN" altLang="en-US" sz="1800" dirty="0" smtClean="0"/>
              <a:t>。</a:t>
            </a:r>
            <a:r>
              <a:rPr lang="zh-CN" altLang="en-US" sz="1800" dirty="0"/>
              <a:t>具体来说，它起的作用</a:t>
            </a:r>
            <a:r>
              <a:rPr lang="zh-CN" altLang="en-US" sz="1800" dirty="0" smtClean="0"/>
              <a:t>就是</a:t>
            </a:r>
            <a:r>
              <a:rPr lang="en-US" altLang="zh-CN" sz="1800" dirty="0" smtClean="0"/>
              <a:t>“publish”</a:t>
            </a:r>
            <a:r>
              <a:rPr lang="zh-CN" altLang="en-US" sz="1800" dirty="0" smtClean="0"/>
              <a:t>，</a:t>
            </a:r>
            <a:r>
              <a:rPr lang="en-US" altLang="zh-CN" sz="1800" dirty="0"/>
              <a:t>publish</a:t>
            </a:r>
            <a:r>
              <a:rPr lang="zh-CN" altLang="en-US" sz="1800" dirty="0"/>
              <a:t>之后，</a:t>
            </a:r>
            <a:r>
              <a:rPr lang="en-US" altLang="zh-CN" sz="1800" dirty="0"/>
              <a:t>writer</a:t>
            </a:r>
            <a:r>
              <a:rPr lang="zh-CN" altLang="en-US" sz="1800" dirty="0"/>
              <a:t>就可以进入</a:t>
            </a:r>
            <a:r>
              <a:rPr lang="en-US" altLang="zh-CN" sz="1800" dirty="0"/>
              <a:t>grace period</a:t>
            </a:r>
            <a:r>
              <a:rPr lang="zh-CN" altLang="en-US" sz="1800" dirty="0"/>
              <a:t>了。同时，它的实现中包含了一</a:t>
            </a:r>
            <a:r>
              <a:rPr lang="zh-CN" altLang="en-US" sz="1800" dirty="0" smtClean="0"/>
              <a:t>个内存屏障，</a:t>
            </a:r>
            <a:r>
              <a:rPr lang="zh-CN" altLang="en-US" sz="1800" dirty="0"/>
              <a:t>以避免在“新指针”准备好之前，就</a:t>
            </a:r>
            <a:r>
              <a:rPr lang="zh-CN" altLang="en-US" sz="1800" dirty="0" smtClean="0"/>
              <a:t>被</a:t>
            </a:r>
            <a:r>
              <a:rPr lang="zh-CN" altLang="en-US" sz="1800" dirty="0"/>
              <a:t>引用了</a:t>
            </a:r>
            <a:r>
              <a:rPr lang="zh-CN" altLang="en-US" sz="1800" dirty="0" smtClean="0"/>
              <a:t>。</a:t>
            </a:r>
            <a:endParaRPr lang="zh-CN" altLang="en-US" sz="1800" dirty="0"/>
          </a:p>
          <a:p>
            <a:pPr marL="285750" indent="-285750"/>
            <a:endParaRPr lang="en-US" altLang="zh-CN" sz="1800" dirty="0">
              <a:solidFill>
                <a:srgbClr val="121212"/>
              </a:solidFill>
              <a:latin typeface="-apple-system"/>
            </a:endParaRPr>
          </a:p>
          <a:p>
            <a:pPr marL="285750" indent="-285750"/>
            <a:r>
              <a:rPr lang="en-US" altLang="zh-CN" sz="1800" dirty="0" err="1"/>
              <a:t>rcu_dereference</a:t>
            </a:r>
            <a:r>
              <a:rPr lang="en-US" altLang="zh-CN" sz="1800" dirty="0"/>
              <a:t>()</a:t>
            </a:r>
          </a:p>
          <a:p>
            <a:r>
              <a:rPr lang="zh-CN" altLang="en-US" sz="1800" dirty="0"/>
              <a:t>订阅（</a:t>
            </a:r>
            <a:r>
              <a:rPr lang="en-US" altLang="zh-CN" sz="1800" dirty="0"/>
              <a:t>subscribe</a:t>
            </a:r>
            <a:r>
              <a:rPr lang="zh-CN" altLang="en-US" sz="1800" dirty="0" smtClean="0"/>
              <a:t>）操作，被</a:t>
            </a:r>
            <a:r>
              <a:rPr lang="en-US" altLang="zh-CN" sz="1800" dirty="0" smtClean="0"/>
              <a:t>reader </a:t>
            </a:r>
            <a:r>
              <a:rPr lang="zh-CN" altLang="en-US" sz="1800" dirty="0"/>
              <a:t>用于使用被</a:t>
            </a:r>
            <a:r>
              <a:rPr lang="en-US" altLang="zh-CN" sz="1800" dirty="0"/>
              <a:t>RCU</a:t>
            </a:r>
            <a:r>
              <a:rPr lang="zh-CN" altLang="en-US" sz="1800" dirty="0"/>
              <a:t>保护的指针，保证</a:t>
            </a:r>
            <a:r>
              <a:rPr lang="en-US" altLang="zh-CN" sz="1800" dirty="0"/>
              <a:t>reader</a:t>
            </a:r>
            <a:r>
              <a:rPr lang="zh-CN" altLang="en-US" sz="1800" dirty="0"/>
              <a:t>使用的是未被更新的旧的数据</a:t>
            </a:r>
            <a:r>
              <a:rPr lang="zh-CN" altLang="en-US" sz="1800" dirty="0" smtClean="0"/>
              <a:t>。</a:t>
            </a:r>
            <a:r>
              <a:rPr lang="zh-CN" altLang="en-US" sz="1800" dirty="0"/>
              <a:t>因为</a:t>
            </a:r>
            <a:r>
              <a:rPr lang="en-US" altLang="zh-CN" sz="1800" dirty="0"/>
              <a:t>writer</a:t>
            </a:r>
            <a:r>
              <a:rPr lang="zh-CN" altLang="en-US" sz="1800" dirty="0"/>
              <a:t>在</a:t>
            </a:r>
            <a:r>
              <a:rPr lang="en-US" altLang="zh-CN" sz="1800" dirty="0"/>
              <a:t>removal</a:t>
            </a:r>
            <a:r>
              <a:rPr lang="zh-CN" altLang="en-US" sz="1800" dirty="0"/>
              <a:t>阶段就会解除对节点的引用，所以</a:t>
            </a:r>
            <a:r>
              <a:rPr lang="en-US" altLang="zh-CN" sz="1800" dirty="0"/>
              <a:t>reader</a:t>
            </a:r>
            <a:r>
              <a:rPr lang="zh-CN" altLang="en-US" sz="1800" dirty="0"/>
              <a:t>需要调用</a:t>
            </a:r>
            <a:r>
              <a:rPr lang="en-US" altLang="zh-CN" sz="1800" dirty="0" err="1"/>
              <a:t>rcu_dereference</a:t>
            </a:r>
            <a:r>
              <a:rPr lang="en-US" altLang="zh-CN" sz="1800" dirty="0"/>
              <a:t>()</a:t>
            </a:r>
            <a:r>
              <a:rPr lang="zh-CN" altLang="en-US" sz="1800" dirty="0"/>
              <a:t>宏，将节点指针的值赋给一个临时指针，保存起来。接下来这些</a:t>
            </a:r>
            <a:r>
              <a:rPr lang="en-US" altLang="zh-CN" sz="1800" dirty="0"/>
              <a:t>reader</a:t>
            </a:r>
            <a:r>
              <a:rPr lang="zh-CN" altLang="en-US" sz="1800" dirty="0"/>
              <a:t>对该节点的操作都是引用这个临时指针，它们访问到的也都是</a:t>
            </a:r>
            <a:r>
              <a:rPr lang="en-US" altLang="zh-CN" sz="1800" dirty="0"/>
              <a:t>publish</a:t>
            </a:r>
            <a:r>
              <a:rPr lang="zh-CN" altLang="en-US" sz="1800" dirty="0"/>
              <a:t>之前的数据。</a:t>
            </a:r>
            <a:endParaRPr lang="en-US" altLang="zh-CN" sz="1800" dirty="0"/>
          </a:p>
          <a:p>
            <a:pPr marL="285750" indent="-285750"/>
            <a:endParaRPr lang="zh-CN" altLang="en-US" sz="1800" dirty="0"/>
          </a:p>
        </p:txBody>
      </p:sp>
      <p:pic>
        <p:nvPicPr>
          <p:cNvPr id="7" name="图片 6" descr="G3_(D3UWRT[_F0PFVRPXYRI"/>
          <p:cNvPicPr>
            <a:picLocks noChangeAspect="1"/>
          </p:cNvPicPr>
          <p:nvPr>
            <p:custDataLst>
              <p:tags r:id="rId1"/>
            </p:custDataLst>
          </p:nvPr>
        </p:nvPicPr>
        <p:blipFill>
          <a:blip r:embed="rId3"/>
          <a:stretch>
            <a:fillRect/>
          </a:stretch>
        </p:blipFill>
        <p:spPr>
          <a:xfrm>
            <a:off x="903514" y="1212979"/>
            <a:ext cx="5641975" cy="1356995"/>
          </a:xfrm>
          <a:prstGeom prst="rect">
            <a:avLst/>
          </a:prstGeom>
        </p:spPr>
      </p:pic>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34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3937517"/>
            <a:ext cx="10515600" cy="2062066"/>
          </a:xfrm>
        </p:spPr>
        <p:txBody>
          <a:bodyPr>
            <a:normAutofit fontScale="92500" lnSpcReduction="10000"/>
          </a:bodyPr>
          <a:lstStyle/>
          <a:p>
            <a:r>
              <a:rPr lang="zh-CN" altLang="en-US" sz="1800" dirty="0"/>
              <a:t>以链表的</a:t>
            </a:r>
            <a:r>
              <a:rPr lang="en-US" altLang="zh-CN" sz="1800" dirty="0"/>
              <a:t>"replace"</a:t>
            </a:r>
            <a:r>
              <a:rPr lang="zh-CN" altLang="en-US" sz="1800" dirty="0"/>
              <a:t>操作为例，</a:t>
            </a:r>
            <a:r>
              <a:rPr lang="zh-CN" altLang="en-US" sz="1800" b="1" dirty="0"/>
              <a:t>作为</a:t>
            </a:r>
            <a:r>
              <a:rPr lang="en-US" altLang="zh-CN" sz="1800" b="1" dirty="0"/>
              <a:t>updater</a:t>
            </a:r>
            <a:r>
              <a:rPr lang="zh-CN" altLang="en-US" sz="1800" dirty="0"/>
              <a:t>，在对</a:t>
            </a:r>
            <a:r>
              <a:rPr lang="en-US" altLang="zh-CN" sz="1800" dirty="0"/>
              <a:t>copy</a:t>
            </a:r>
            <a:r>
              <a:rPr lang="zh-CN" altLang="en-US" sz="1800" dirty="0"/>
              <a:t>的数据更新完成后，需要通过</a:t>
            </a:r>
            <a:r>
              <a:rPr lang="en-US" altLang="zh-CN" sz="1800" dirty="0" err="1"/>
              <a:t>rcu_assign_pointer</a:t>
            </a:r>
            <a:r>
              <a:rPr lang="en-US" altLang="zh-CN" sz="1800" dirty="0"/>
              <a:t>()</a:t>
            </a:r>
            <a:r>
              <a:rPr lang="zh-CN" altLang="en-US" sz="1800" dirty="0"/>
              <a:t>，用这个</a:t>
            </a:r>
            <a:r>
              <a:rPr lang="en-US" altLang="zh-CN" sz="1800" dirty="0"/>
              <a:t>copy</a:t>
            </a:r>
            <a:r>
              <a:rPr lang="zh-CN" altLang="en-US" sz="1800" dirty="0"/>
              <a:t>替换原节点在链表中的位置，并移除对原节点的引用，而后调用</a:t>
            </a:r>
            <a:r>
              <a:rPr lang="en-US" altLang="zh-CN" sz="1800" dirty="0" err="1"/>
              <a:t>synchronize_rcu</a:t>
            </a:r>
            <a:r>
              <a:rPr lang="en-US" altLang="zh-CN" sz="1800" dirty="0"/>
              <a:t>()</a:t>
            </a:r>
            <a:r>
              <a:rPr lang="zh-CN" altLang="en-US" sz="1800" dirty="0"/>
              <a:t>或</a:t>
            </a:r>
            <a:r>
              <a:rPr lang="en-US" altLang="zh-CN" sz="1800" dirty="0" err="1"/>
              <a:t>call_rcu</a:t>
            </a:r>
            <a:r>
              <a:rPr lang="en-US" altLang="zh-CN" sz="1800" dirty="0"/>
              <a:t>()</a:t>
            </a:r>
            <a:r>
              <a:rPr lang="zh-CN" altLang="en-US" sz="1800" dirty="0"/>
              <a:t>进入</a:t>
            </a:r>
            <a:r>
              <a:rPr lang="en-US" altLang="zh-CN" sz="1800" dirty="0"/>
              <a:t>grace period</a:t>
            </a:r>
            <a:r>
              <a:rPr lang="zh-CN" altLang="en-US" sz="1800" dirty="0" smtClean="0"/>
              <a:t>。</a:t>
            </a:r>
            <a:endParaRPr lang="en-US" altLang="zh-CN" sz="1800" dirty="0"/>
          </a:p>
          <a:p>
            <a:r>
              <a:rPr lang="zh-CN" altLang="en-US" sz="1800" dirty="0"/>
              <a:t>作为</a:t>
            </a:r>
            <a:r>
              <a:rPr lang="en-US" altLang="zh-CN" sz="1800" dirty="0"/>
              <a:t>reader</a:t>
            </a:r>
            <a:r>
              <a:rPr lang="zh-CN" altLang="en-US" sz="1800" dirty="0"/>
              <a:t>，在调用</a:t>
            </a:r>
            <a:r>
              <a:rPr lang="en-US" altLang="zh-CN" sz="1800" dirty="0" err="1"/>
              <a:t>rcu_read_lock</a:t>
            </a:r>
            <a:r>
              <a:rPr lang="en-US" altLang="zh-CN" sz="1800" dirty="0"/>
              <a:t>()</a:t>
            </a:r>
            <a:r>
              <a:rPr lang="zh-CN" altLang="en-US" sz="1800" dirty="0"/>
              <a:t>进入临界区后，因为所使用的节点可能被</a:t>
            </a:r>
            <a:r>
              <a:rPr lang="en-US" altLang="zh-CN" sz="1800" dirty="0"/>
              <a:t>updater</a:t>
            </a:r>
            <a:r>
              <a:rPr lang="zh-CN" altLang="en-US" sz="1800" dirty="0"/>
              <a:t>解除引用，因而需要通过</a:t>
            </a:r>
            <a:r>
              <a:rPr lang="en-US" altLang="zh-CN" sz="1800" dirty="0" err="1"/>
              <a:t>rcu_dereference</a:t>
            </a:r>
            <a:r>
              <a:rPr lang="en-US" altLang="zh-CN" sz="1800" dirty="0"/>
              <a:t>()</a:t>
            </a:r>
            <a:r>
              <a:rPr lang="zh-CN" altLang="en-US" sz="1800" dirty="0"/>
              <a:t>保留一份对这个节点的指针指向。进入</a:t>
            </a:r>
            <a:r>
              <a:rPr lang="en-US" altLang="zh-CN" sz="1800" dirty="0"/>
              <a:t>grace period</a:t>
            </a:r>
            <a:r>
              <a:rPr lang="zh-CN" altLang="en-US" sz="1800" dirty="0"/>
              <a:t>意味着数据已经更新，而这些</a:t>
            </a:r>
            <a:r>
              <a:rPr lang="en-US" altLang="zh-CN" sz="1800" dirty="0"/>
              <a:t>reader</a:t>
            </a:r>
            <a:r>
              <a:rPr lang="zh-CN" altLang="en-US" sz="1800" dirty="0"/>
              <a:t>在退出临界区之前，只能使用旧的数据</a:t>
            </a:r>
            <a:r>
              <a:rPr lang="zh-CN" altLang="en-US" sz="1800" dirty="0" smtClean="0"/>
              <a:t>，</a:t>
            </a:r>
            <a:endParaRPr lang="en-US" altLang="zh-CN" sz="1800" dirty="0"/>
          </a:p>
          <a:p>
            <a:r>
              <a:rPr lang="zh-CN" altLang="en-US" sz="1800" dirty="0"/>
              <a:t>作为</a:t>
            </a:r>
            <a:r>
              <a:rPr lang="en-US" altLang="zh-CN" sz="1800" dirty="0" err="1"/>
              <a:t>reclaimer</a:t>
            </a:r>
            <a:r>
              <a:rPr lang="zh-CN" altLang="en-US" sz="1800" dirty="0"/>
              <a:t>，对于所有进入</a:t>
            </a:r>
            <a:r>
              <a:rPr lang="en-US" altLang="zh-CN" sz="1800" dirty="0"/>
              <a:t>grace period</a:t>
            </a:r>
            <a:r>
              <a:rPr lang="zh-CN" altLang="en-US" sz="1800" dirty="0"/>
              <a:t>之前就进入临界区的</a:t>
            </a:r>
            <a:r>
              <a:rPr lang="en-US" altLang="zh-CN" sz="1800" dirty="0"/>
              <a:t>reader</a:t>
            </a:r>
            <a:r>
              <a:rPr lang="zh-CN" altLang="en-US" sz="1800" dirty="0"/>
              <a:t>，需要等待它们都调用了</a:t>
            </a:r>
            <a:r>
              <a:rPr lang="en-US" altLang="zh-CN" sz="1800" dirty="0" err="1"/>
              <a:t>rcu_read_unlock</a:t>
            </a:r>
            <a:r>
              <a:rPr lang="en-US" altLang="zh-CN" sz="1800" dirty="0"/>
              <a:t>()</a:t>
            </a:r>
            <a:r>
              <a:rPr lang="zh-CN" altLang="en-US" sz="1800" dirty="0"/>
              <a:t>退出临界区，之后</a:t>
            </a:r>
            <a:r>
              <a:rPr lang="en-US" altLang="zh-CN" sz="1800" dirty="0"/>
              <a:t>grace period</a:t>
            </a:r>
            <a:r>
              <a:rPr lang="zh-CN" altLang="en-US" sz="1800" dirty="0"/>
              <a:t>结束，原节点所在的内存区域被释放。</a:t>
            </a:r>
          </a:p>
        </p:txBody>
      </p:sp>
      <p:sp>
        <p:nvSpPr>
          <p:cNvPr id="3" name="标题 2"/>
          <p:cNvSpPr>
            <a:spLocks noGrp="1"/>
          </p:cNvSpPr>
          <p:nvPr>
            <p:ph type="title"/>
          </p:nvPr>
        </p:nvSpPr>
        <p:spPr/>
        <p:txBody>
          <a:bodyPr/>
          <a:lstStyle/>
          <a:p>
            <a:r>
              <a:rPr lang="en-US" altLang="zh-CN" dirty="0"/>
              <a:t>RCU</a:t>
            </a:r>
            <a:r>
              <a:rPr lang="zh-CN" altLang="en-US" dirty="0"/>
              <a:t>的核心</a:t>
            </a:r>
            <a:r>
              <a:rPr lang="en-US" altLang="zh-CN" dirty="0"/>
              <a:t>API</a:t>
            </a:r>
            <a:endParaRPr lang="zh-CN" altLang="en-US" dirty="0"/>
          </a:p>
        </p:txBody>
      </p:sp>
      <p:pic>
        <p:nvPicPr>
          <p:cNvPr id="4" name="图片 3"/>
          <p:cNvPicPr>
            <a:picLocks noChangeAspect="1"/>
          </p:cNvPicPr>
          <p:nvPr/>
        </p:nvPicPr>
        <p:blipFill rotWithShape="1">
          <a:blip r:embed="rId2"/>
          <a:srcRect b="5440"/>
          <a:stretch>
            <a:fillRect/>
          </a:stretch>
        </p:blipFill>
        <p:spPr>
          <a:xfrm>
            <a:off x="815009" y="1124178"/>
            <a:ext cx="5478041" cy="2757357"/>
          </a:xfrm>
          <a:prstGeom prst="rect">
            <a:avLst/>
          </a:prstGeom>
        </p:spPr>
      </p:pic>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35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的使用分析</a:t>
            </a:r>
            <a:r>
              <a:rPr lang="en-US" altLang="zh-CN" dirty="0" smtClean="0"/>
              <a:t>——</a:t>
            </a:r>
            <a:r>
              <a:rPr lang="zh-CN" altLang="en-US" dirty="0" smtClean="0"/>
              <a:t>延迟销毁</a:t>
            </a:r>
            <a:endParaRPr lang="zh-CN" altLang="en-US" dirty="0"/>
          </a:p>
        </p:txBody>
      </p:sp>
      <p:pic>
        <p:nvPicPr>
          <p:cNvPr id="5" name="图片 4"/>
          <p:cNvPicPr>
            <a:picLocks noChangeAspect="1"/>
          </p:cNvPicPr>
          <p:nvPr/>
        </p:nvPicPr>
        <p:blipFill>
          <a:blip r:embed="rId2"/>
          <a:stretch>
            <a:fillRect/>
          </a:stretch>
        </p:blipFill>
        <p:spPr>
          <a:xfrm>
            <a:off x="2871559" y="1522439"/>
            <a:ext cx="5324611" cy="2135160"/>
          </a:xfrm>
          <a:prstGeom prst="rect">
            <a:avLst/>
          </a:prstGeom>
        </p:spPr>
      </p:pic>
      <p:sp>
        <p:nvSpPr>
          <p:cNvPr id="6" name="文本框 5"/>
          <p:cNvSpPr txBox="1"/>
          <p:nvPr/>
        </p:nvSpPr>
        <p:spPr>
          <a:xfrm>
            <a:off x="2461012" y="3657599"/>
            <a:ext cx="6537791" cy="2862322"/>
          </a:xfrm>
          <a:prstGeom prst="rect">
            <a:avLst/>
          </a:prstGeom>
          <a:noFill/>
        </p:spPr>
        <p:txBody>
          <a:bodyPr wrap="square" rtlCol="0">
            <a:spAutoFit/>
          </a:bodyPr>
          <a:lstStyle/>
          <a:p>
            <a:endParaRPr lang="en-US" altLang="zh-CN" dirty="0" smtClean="0"/>
          </a:p>
          <a:p>
            <a:pPr marL="285750" indent="-285750">
              <a:buFont typeface="Arial" panose="020B0604020202020204" pitchFamily="34" charset="0"/>
              <a:buChar char="•"/>
            </a:pPr>
            <a:r>
              <a:rPr lang="zh-CN" altLang="en-US" dirty="0" smtClean="0"/>
              <a:t>使用</a:t>
            </a:r>
            <a:r>
              <a:rPr lang="en-US" altLang="zh-CN" dirty="0" err="1" smtClean="0"/>
              <a:t>list_del_rcu</a:t>
            </a:r>
            <a:r>
              <a:rPr lang="zh-CN" altLang="en-US" dirty="0"/>
              <a:t>和</a:t>
            </a:r>
            <a:r>
              <a:rPr lang="en-US" altLang="zh-CN" dirty="0" err="1"/>
              <a:t>call_rcu</a:t>
            </a:r>
            <a:r>
              <a:rPr lang="zh-CN" altLang="en-US" dirty="0"/>
              <a:t>来代替</a:t>
            </a:r>
            <a:r>
              <a:rPr lang="en-US" altLang="zh-CN" dirty="0" err="1" smtClean="0"/>
              <a:t>list_del</a:t>
            </a:r>
            <a:endParaRPr lang="en-US" altLang="zh-CN"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err="1" smtClean="0"/>
              <a:t>list_del_rcu</a:t>
            </a:r>
            <a:r>
              <a:rPr lang="zh-CN" altLang="en-US" dirty="0"/>
              <a:t>嵌入了一个对“prev”指针的“poison”处理，以</a:t>
            </a:r>
            <a:r>
              <a:rPr lang="zh-CN" altLang="en-US" dirty="0" smtClean="0"/>
              <a:t>避免reader</a:t>
            </a:r>
            <a:r>
              <a:rPr lang="zh-CN" altLang="en-US" dirty="0"/>
              <a:t>再通过该节点访问前向节点</a:t>
            </a:r>
            <a:r>
              <a:rPr lang="zh-CN" altLang="en-US" dirty="0" smtClean="0"/>
              <a:t>。</a:t>
            </a:r>
            <a:endParaRPr lang="en-US" altLang="zh-CN" dirty="0" smtClean="0"/>
          </a:p>
          <a:p>
            <a:pPr marL="285750" indent="-285750">
              <a:buFont typeface="Arial" panose="020B0604020202020204" pitchFamily="34" charset="0"/>
              <a:buChar char="•"/>
            </a:pPr>
            <a:endParaRPr lang="en-US" altLang="zh-CN" dirty="0"/>
          </a:p>
          <a:p>
            <a:pPr marL="285750" lvl="3" indent="-285750">
              <a:buFont typeface="Arial" panose="020B0604020202020204" pitchFamily="34" charset="0"/>
              <a:buChar char="•"/>
            </a:pPr>
            <a:r>
              <a:rPr lang="zh-CN" altLang="en-US" dirty="0" smtClean="0"/>
              <a:t>增加</a:t>
            </a:r>
            <a:r>
              <a:rPr lang="zh-CN" altLang="en-US" dirty="0"/>
              <a:t>内存屏障，防止</a:t>
            </a:r>
            <a:r>
              <a:rPr lang="zh-CN" altLang="en-US" dirty="0">
                <a:solidFill>
                  <a:srgbClr val="111111"/>
                </a:solidFill>
                <a:latin typeface="微软雅黑" panose="020B0503020204020204" charset="-122"/>
                <a:ea typeface="微软雅黑" panose="020B0503020204020204" charset="-122"/>
              </a:rPr>
              <a:t>内存乱序</a:t>
            </a:r>
            <a:r>
              <a:rPr lang="zh-CN" altLang="en-US" dirty="0" smtClean="0">
                <a:solidFill>
                  <a:srgbClr val="111111"/>
                </a:solidFill>
                <a:latin typeface="微软雅黑" panose="020B0503020204020204" charset="-122"/>
                <a:ea typeface="微软雅黑" panose="020B0503020204020204" charset="-122"/>
              </a:rPr>
              <a:t>访问</a:t>
            </a:r>
            <a:r>
              <a:rPr lang="zh-CN" altLang="en-US" dirty="0" smtClean="0"/>
              <a:t>（</a:t>
            </a:r>
            <a:r>
              <a:rPr lang="en-US" altLang="zh-CN" dirty="0" err="1" smtClean="0"/>
              <a:t>call_rcu</a:t>
            </a:r>
            <a:r>
              <a:rPr lang="zh-CN" altLang="en-US" dirty="0" smtClean="0"/>
              <a:t>保证</a:t>
            </a:r>
            <a:r>
              <a:rPr lang="zh-CN" altLang="en-US" dirty="0"/>
              <a:t>前面的</a:t>
            </a:r>
            <a:r>
              <a:rPr lang="en-US" altLang="zh-CN" dirty="0"/>
              <a:t>reader</a:t>
            </a:r>
            <a:r>
              <a:rPr lang="zh-CN" altLang="en-US" dirty="0"/>
              <a:t>已经读完旧的数据）</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36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的使用分析</a:t>
            </a:r>
            <a:r>
              <a:rPr lang="en-US" altLang="zh-CN" dirty="0" smtClean="0"/>
              <a:t>——</a:t>
            </a:r>
            <a:r>
              <a:rPr lang="zh-CN" altLang="en-US" dirty="0" smtClean="0"/>
              <a:t>就地替换</a:t>
            </a:r>
            <a:endParaRPr lang="zh-CN" altLang="en-US" dirty="0"/>
          </a:p>
        </p:txBody>
      </p:sp>
      <p:sp>
        <p:nvSpPr>
          <p:cNvPr id="6" name="文本框 5"/>
          <p:cNvSpPr txBox="1"/>
          <p:nvPr/>
        </p:nvSpPr>
        <p:spPr>
          <a:xfrm>
            <a:off x="6783355" y="1791477"/>
            <a:ext cx="3883805"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传统版本</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smtClean="0"/>
              <a:t>上锁</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endParaRPr lang="en-US" altLang="zh-CN" dirty="0" smtClean="0"/>
          </a:p>
          <a:p>
            <a:pPr marL="285750" indent="-285750">
              <a:buFont typeface="Arial" panose="020B0604020202020204" pitchFamily="34" charset="0"/>
              <a:buChar char="•"/>
            </a:pPr>
            <a:r>
              <a:rPr lang="zh-CN" altLang="en-US" dirty="0"/>
              <a:t>解锁</a:t>
            </a:r>
          </a:p>
        </p:txBody>
      </p:sp>
      <p:pic>
        <p:nvPicPr>
          <p:cNvPr id="7" name="图片 6"/>
          <p:cNvPicPr>
            <a:picLocks noChangeAspect="1"/>
          </p:cNvPicPr>
          <p:nvPr/>
        </p:nvPicPr>
        <p:blipFill>
          <a:blip r:embed="rId2"/>
          <a:stretch>
            <a:fillRect/>
          </a:stretch>
        </p:blipFill>
        <p:spPr>
          <a:xfrm>
            <a:off x="661925" y="1404307"/>
            <a:ext cx="5888164" cy="4506584"/>
          </a:xfrm>
          <a:prstGeom prst="rect">
            <a:avLst/>
          </a:prstGeom>
        </p:spPr>
      </p:pic>
      <p:cxnSp>
        <p:nvCxnSpPr>
          <p:cNvPr id="10" name="直接箭头连接符 9"/>
          <p:cNvCxnSpPr/>
          <p:nvPr/>
        </p:nvCxnSpPr>
        <p:spPr>
          <a:xfrm>
            <a:off x="3638939" y="3331029"/>
            <a:ext cx="3144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977881" y="4525347"/>
            <a:ext cx="1889450" cy="21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37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的使用分析</a:t>
            </a:r>
            <a:r>
              <a:rPr lang="en-US" altLang="zh-CN" dirty="0" smtClean="0"/>
              <a:t>——</a:t>
            </a:r>
            <a:r>
              <a:rPr lang="zh-CN" altLang="en-US" dirty="0" smtClean="0"/>
              <a:t>就地替换</a:t>
            </a:r>
            <a:endParaRPr lang="zh-CN" altLang="en-US" dirty="0"/>
          </a:p>
        </p:txBody>
      </p:sp>
      <p:sp>
        <p:nvSpPr>
          <p:cNvPr id="6" name="文本框 5"/>
          <p:cNvSpPr txBox="1"/>
          <p:nvPr/>
        </p:nvSpPr>
        <p:spPr>
          <a:xfrm>
            <a:off x="6669117" y="1696856"/>
            <a:ext cx="3883805" cy="4247317"/>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RCU</a:t>
            </a:r>
            <a:r>
              <a:rPr lang="zh-CN" altLang="en-US" dirty="0" smtClean="0"/>
              <a:t>版本</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无上锁</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smtClean="0"/>
              <a:t>使用</a:t>
            </a:r>
            <a:r>
              <a:rPr lang="en-US" altLang="zh-CN" dirty="0" err="1" smtClean="0"/>
              <a:t>list_replace_rcu</a:t>
            </a:r>
            <a:r>
              <a:rPr lang="zh-CN" altLang="en-US" dirty="0" smtClean="0"/>
              <a:t>替换，替换过程类似上文的链表替</a:t>
            </a:r>
            <a:r>
              <a:rPr lang="zh-CN" altLang="en-US" dirty="0"/>
              <a:t>换</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使用</a:t>
            </a:r>
            <a:r>
              <a:rPr lang="en-US" altLang="zh-CN" dirty="0" err="1" smtClean="0"/>
              <a:t>call_rcu</a:t>
            </a:r>
            <a:r>
              <a:rPr lang="zh-CN" altLang="en-US" dirty="0" smtClean="0"/>
              <a:t>同步</a:t>
            </a: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smtClean="0"/>
          </a:p>
        </p:txBody>
      </p:sp>
      <p:pic>
        <p:nvPicPr>
          <p:cNvPr id="2" name="图片 1"/>
          <p:cNvPicPr>
            <a:picLocks noChangeAspect="1"/>
          </p:cNvPicPr>
          <p:nvPr/>
        </p:nvPicPr>
        <p:blipFill>
          <a:blip r:embed="rId2"/>
          <a:stretch>
            <a:fillRect/>
          </a:stretch>
        </p:blipFill>
        <p:spPr>
          <a:xfrm>
            <a:off x="815009" y="1490135"/>
            <a:ext cx="5247105" cy="4826689"/>
          </a:xfrm>
          <a:prstGeom prst="rect">
            <a:avLst/>
          </a:prstGeom>
        </p:spPr>
      </p:pic>
      <p:cxnSp>
        <p:nvCxnSpPr>
          <p:cNvPr id="5" name="直接箭头连接符 4"/>
          <p:cNvCxnSpPr/>
          <p:nvPr/>
        </p:nvCxnSpPr>
        <p:spPr>
          <a:xfrm flipV="1">
            <a:off x="5712473" y="3312368"/>
            <a:ext cx="1098874" cy="1534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5589037" y="4170784"/>
            <a:ext cx="1156996" cy="100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38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5"/>
          <a:stretch>
            <a:fillRect/>
          </a:stretch>
        </p:blipFill>
        <p:spPr>
          <a:xfrm>
            <a:off x="2096677" y="2252370"/>
            <a:ext cx="7998645" cy="2353260"/>
          </a:xfrm>
          <a:prstGeom prst="rect">
            <a:avLst/>
          </a:prstGeom>
        </p:spPr>
      </p:pic>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39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内核态下处理程序</a:t>
            </a:r>
            <a:r>
              <a:rPr lang="en-US" altLang="zh-CN" dirty="0" err="1"/>
              <a:t>timervec</a:t>
            </a:r>
            <a:r>
              <a:rPr lang="en-US" altLang="zh-CN" dirty="0"/>
              <a:t>——</a:t>
            </a:r>
            <a:r>
              <a:rPr lang="zh-CN" altLang="en-US" dirty="0"/>
              <a:t>第一阶段</a:t>
            </a:r>
          </a:p>
        </p:txBody>
      </p:sp>
      <p:sp>
        <p:nvSpPr>
          <p:cNvPr id="7" name="文本框 6"/>
          <p:cNvSpPr txBox="1"/>
          <p:nvPr/>
        </p:nvSpPr>
        <p:spPr>
          <a:xfrm>
            <a:off x="5231062" y="1108608"/>
            <a:ext cx="6781323" cy="4755148"/>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触发时钟中断时跳到</a:t>
            </a:r>
            <a:r>
              <a:rPr lang="en-US" altLang="zh-CN" b="1" dirty="0" err="1"/>
              <a:t>timervec</a:t>
            </a:r>
            <a:r>
              <a:rPr lang="zh-CN" altLang="en-US" b="1" dirty="0"/>
              <a:t>这个地址，开始处理</a:t>
            </a:r>
            <a:r>
              <a:rPr lang="en-US" altLang="zh-CN" b="1" dirty="0"/>
              <a:t>(M-mode)</a:t>
            </a:r>
            <a:r>
              <a:rPr lang="zh-CN" altLang="en-US" b="1" dirty="0"/>
              <a:t>。</a:t>
            </a:r>
            <a:endParaRPr lang="en-US" altLang="zh-CN" b="1" dirty="0"/>
          </a:p>
          <a:p>
            <a:pPr marL="285750" indent="-285750">
              <a:spcBef>
                <a:spcPts val="1800"/>
              </a:spcBef>
              <a:buFont typeface="Arial" panose="020B0604020202020204" pitchFamily="34" charset="0"/>
              <a:buChar char="•"/>
            </a:pPr>
            <a:r>
              <a:rPr lang="zh-CN" altLang="en-US" b="1" dirty="0"/>
              <a:t>（</a:t>
            </a:r>
            <a:r>
              <a:rPr lang="en-US" altLang="zh-CN" b="1" dirty="0"/>
              <a:t>note that </a:t>
            </a:r>
            <a:r>
              <a:rPr lang="en-US" altLang="zh-CN" b="1" dirty="0" err="1"/>
              <a:t>mscratch</a:t>
            </a:r>
            <a:r>
              <a:rPr lang="zh-CN" altLang="en-US" b="1" dirty="0"/>
              <a:t>是刚才的</a:t>
            </a:r>
            <a:r>
              <a:rPr lang="en-US" altLang="zh-CN" b="1" dirty="0"/>
              <a:t>scratch</a:t>
            </a:r>
            <a:r>
              <a:rPr lang="zh-CN" altLang="en-US" b="1" dirty="0"/>
              <a:t>，这里类似</a:t>
            </a:r>
            <a:r>
              <a:rPr lang="en-US" altLang="zh-CN" b="1" dirty="0" err="1"/>
              <a:t>trapframe</a:t>
            </a:r>
            <a:r>
              <a:rPr lang="zh-CN" altLang="en-US" b="1" dirty="0"/>
              <a:t>）先将</a:t>
            </a:r>
            <a:r>
              <a:rPr lang="en-US" altLang="zh-CN" b="1" dirty="0"/>
              <a:t>a0</a:t>
            </a:r>
            <a:r>
              <a:rPr lang="zh-CN" altLang="en-US" b="1" dirty="0"/>
              <a:t>，</a:t>
            </a:r>
            <a:r>
              <a:rPr lang="en-US" altLang="zh-CN" b="1" dirty="0"/>
              <a:t>a1</a:t>
            </a:r>
            <a:r>
              <a:rPr lang="zh-CN" altLang="en-US" b="1" dirty="0"/>
              <a:t>，</a:t>
            </a:r>
            <a:r>
              <a:rPr lang="en-US" altLang="zh-CN" b="1" dirty="0"/>
              <a:t>a2</a:t>
            </a:r>
            <a:r>
              <a:rPr lang="zh-CN" altLang="en-US" b="1" dirty="0"/>
              <a:t>，</a:t>
            </a:r>
            <a:r>
              <a:rPr lang="en-US" altLang="zh-CN" b="1" dirty="0"/>
              <a:t>a3</a:t>
            </a:r>
            <a:r>
              <a:rPr lang="zh-CN" altLang="en-US" b="1" dirty="0"/>
              <a:t>暂时保存到</a:t>
            </a:r>
            <a:r>
              <a:rPr lang="en-US" altLang="zh-CN" b="1" dirty="0" err="1"/>
              <a:t>mscratch</a:t>
            </a:r>
            <a:r>
              <a:rPr lang="zh-CN" altLang="en-US" b="1" dirty="0"/>
              <a:t>和</a:t>
            </a:r>
            <a:r>
              <a:rPr lang="en-US" altLang="zh-CN" b="1" dirty="0"/>
              <a:t>scratch</a:t>
            </a:r>
            <a:r>
              <a:rPr lang="zh-CN" altLang="en-US" b="1" dirty="0"/>
              <a:t>的</a:t>
            </a:r>
            <a:r>
              <a:rPr lang="en-US" altLang="zh-CN" b="1" dirty="0"/>
              <a:t>[0,1,2]</a:t>
            </a:r>
            <a:r>
              <a:rPr lang="zh-CN" altLang="en-US" b="1" dirty="0"/>
              <a:t>，待稍后恢复。</a:t>
            </a:r>
            <a:endParaRPr lang="en-US" altLang="zh-CN" b="1" dirty="0"/>
          </a:p>
          <a:p>
            <a:pPr marL="285750" indent="-285750">
              <a:spcBef>
                <a:spcPts val="1800"/>
              </a:spcBef>
              <a:buFont typeface="Arial" panose="020B0604020202020204" pitchFamily="34" charset="0"/>
              <a:buChar char="•"/>
            </a:pPr>
            <a:r>
              <a:rPr lang="zh-CN" altLang="en-US" b="1" dirty="0"/>
              <a:t>然后通过向</a:t>
            </a:r>
            <a:r>
              <a:rPr lang="en-US" altLang="zh-CN" b="1" dirty="0"/>
              <a:t>CLINT_MTIMECMP</a:t>
            </a:r>
            <a:r>
              <a:rPr lang="zh-CN" altLang="en-US" b="1" dirty="0"/>
              <a:t>递增一个</a:t>
            </a:r>
            <a:r>
              <a:rPr lang="en-US" altLang="zh-CN" b="1" dirty="0"/>
              <a:t>interval</a:t>
            </a:r>
            <a:r>
              <a:rPr lang="zh-CN" altLang="en-US" b="1" dirty="0"/>
              <a:t>来</a:t>
            </a:r>
            <a:r>
              <a:rPr lang="en-US" altLang="zh-CN" b="1" dirty="0"/>
              <a:t>schedule</a:t>
            </a:r>
            <a:r>
              <a:rPr lang="zh-CN" altLang="en-US" b="1" dirty="0"/>
              <a:t>下一次的时钟中断（读参数、加、写回）。</a:t>
            </a:r>
            <a:endParaRPr lang="en-US" altLang="zh-CN" b="1" dirty="0"/>
          </a:p>
          <a:p>
            <a:pPr marL="285750" indent="-285750">
              <a:spcBef>
                <a:spcPts val="1800"/>
              </a:spcBef>
              <a:buFont typeface="Arial" panose="020B0604020202020204" pitchFamily="34" charset="0"/>
              <a:buChar char="•"/>
            </a:pPr>
            <a:r>
              <a:rPr lang="zh-CN" altLang="en-US" b="1" dirty="0"/>
              <a:t>通过改变</a:t>
            </a:r>
            <a:r>
              <a:rPr lang="en-US" altLang="zh-CN" b="1" dirty="0"/>
              <a:t>sip</a:t>
            </a:r>
            <a:r>
              <a:rPr lang="zh-CN" altLang="en-US" b="1" dirty="0"/>
              <a:t>寄存器的</a:t>
            </a:r>
            <a:r>
              <a:rPr lang="en-US" altLang="zh-CN" b="1" dirty="0"/>
              <a:t>SSIP</a:t>
            </a:r>
            <a:r>
              <a:rPr lang="zh-CN" altLang="en-US" b="1" dirty="0"/>
              <a:t>位来发起一个</a:t>
            </a:r>
            <a:r>
              <a:rPr lang="en-US" altLang="zh-CN" b="1" dirty="0"/>
              <a:t>S-mode</a:t>
            </a:r>
            <a:r>
              <a:rPr lang="zh-CN" altLang="en-US" b="1" dirty="0"/>
              <a:t>下的软中断。</a:t>
            </a: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r>
              <a:rPr lang="zh-CN" altLang="en-US" b="1" dirty="0"/>
              <a:t>恢复原寄存器内容，退出</a:t>
            </a:r>
            <a:r>
              <a:rPr lang="en-US" altLang="zh-CN" b="1" dirty="0"/>
              <a:t>M-mode</a:t>
            </a:r>
            <a:r>
              <a:rPr lang="zh-CN" altLang="en-US" b="1" dirty="0"/>
              <a:t>。</a:t>
            </a:r>
            <a:endParaRPr lang="en-US" altLang="zh-CN" b="1" dirty="0"/>
          </a:p>
        </p:txBody>
      </p:sp>
      <p:pic>
        <p:nvPicPr>
          <p:cNvPr id="4" name="图片 3"/>
          <p:cNvPicPr>
            <a:picLocks noChangeAspect="1"/>
          </p:cNvPicPr>
          <p:nvPr/>
        </p:nvPicPr>
        <p:blipFill>
          <a:blip r:embed="rId3"/>
          <a:stretch>
            <a:fillRect/>
          </a:stretch>
        </p:blipFill>
        <p:spPr>
          <a:xfrm>
            <a:off x="0" y="1021543"/>
            <a:ext cx="5019106" cy="5836457"/>
          </a:xfrm>
          <a:prstGeom prst="rect">
            <a:avLst/>
          </a:prstGeom>
        </p:spPr>
      </p:pic>
      <p:pic>
        <p:nvPicPr>
          <p:cNvPr id="9" name="图片 8"/>
          <p:cNvPicPr>
            <a:picLocks noChangeAspect="1"/>
          </p:cNvPicPr>
          <p:nvPr/>
        </p:nvPicPr>
        <p:blipFill>
          <a:blip r:embed="rId4"/>
          <a:stretch>
            <a:fillRect/>
          </a:stretch>
        </p:blipFill>
        <p:spPr>
          <a:xfrm>
            <a:off x="5421085" y="3849639"/>
            <a:ext cx="6326252" cy="1413603"/>
          </a:xfrm>
          <a:prstGeom prst="rect">
            <a:avLst/>
          </a:prstGeom>
        </p:spPr>
      </p:pic>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S-mode</a:t>
            </a:r>
            <a:r>
              <a:rPr lang="zh-CN" altLang="en-US" dirty="0"/>
              <a:t>中断处理程序</a:t>
            </a:r>
            <a:r>
              <a:rPr lang="en-US" altLang="zh-CN" dirty="0" err="1"/>
              <a:t>devintr</a:t>
            </a:r>
            <a:r>
              <a:rPr lang="en-US" altLang="zh-CN" dirty="0"/>
              <a:t>()——</a:t>
            </a:r>
            <a:r>
              <a:rPr lang="zh-CN" altLang="en-US" dirty="0"/>
              <a:t>第二阶段</a:t>
            </a:r>
          </a:p>
        </p:txBody>
      </p:sp>
      <p:sp>
        <p:nvSpPr>
          <p:cNvPr id="7" name="文本框 6"/>
          <p:cNvSpPr txBox="1"/>
          <p:nvPr/>
        </p:nvSpPr>
        <p:spPr>
          <a:xfrm>
            <a:off x="3696176" y="1084172"/>
            <a:ext cx="8457724" cy="2262158"/>
          </a:xfrm>
          <a:prstGeom prst="rect">
            <a:avLst/>
          </a:prstGeom>
          <a:noFill/>
        </p:spPr>
        <p:txBody>
          <a:bodyPr wrap="square">
            <a:spAutoFit/>
          </a:bodyPr>
          <a:lstStyle/>
          <a:p>
            <a:pPr marL="285750" indent="-285750">
              <a:spcBef>
                <a:spcPts val="1800"/>
              </a:spcBef>
              <a:buFont typeface="Arial" panose="020B0604020202020204" pitchFamily="34" charset="0"/>
              <a:buChar char="•"/>
            </a:pPr>
            <a:r>
              <a:rPr lang="en-US" altLang="zh-CN" b="1" dirty="0" err="1"/>
              <a:t>devintr</a:t>
            </a:r>
            <a:r>
              <a:rPr lang="zh-CN" altLang="en-US" b="1" dirty="0"/>
              <a:t>函数由</a:t>
            </a:r>
            <a:r>
              <a:rPr lang="en-US" altLang="zh-CN" b="1" dirty="0" err="1"/>
              <a:t>kernaltrap</a:t>
            </a:r>
            <a:r>
              <a:rPr lang="zh-CN" altLang="en-US" b="1" dirty="0"/>
              <a:t>和</a:t>
            </a:r>
            <a:r>
              <a:rPr lang="en-US" altLang="zh-CN" b="1" dirty="0" err="1"/>
              <a:t>usertrap</a:t>
            </a:r>
            <a:r>
              <a:rPr lang="zh-CN" altLang="en-US" b="1" dirty="0"/>
              <a:t>等函数调用，作用是对各种设备中断</a:t>
            </a:r>
            <a:r>
              <a:rPr lang="en-US" altLang="zh-CN" b="1" dirty="0"/>
              <a:t>(</a:t>
            </a:r>
            <a:r>
              <a:rPr lang="zh-CN" altLang="en-US" b="1" dirty="0"/>
              <a:t>包括软中断</a:t>
            </a:r>
            <a:r>
              <a:rPr lang="en-US" altLang="zh-CN" b="1" dirty="0"/>
              <a:t>)</a:t>
            </a:r>
            <a:r>
              <a:rPr lang="zh-CN" altLang="en-US" b="1" dirty="0"/>
              <a:t>进行转发和处理，并根据返回值告知</a:t>
            </a:r>
            <a:r>
              <a:rPr lang="en-US" altLang="zh-CN" b="1" dirty="0" err="1"/>
              <a:t>usertrap</a:t>
            </a:r>
            <a:r>
              <a:rPr lang="zh-CN" altLang="en-US" b="1" dirty="0"/>
              <a:t>和</a:t>
            </a:r>
            <a:r>
              <a:rPr lang="en-US" altLang="zh-CN" b="1" dirty="0" err="1"/>
              <a:t>kerneltrap</a:t>
            </a:r>
            <a:r>
              <a:rPr lang="zh-CN" altLang="en-US" b="1" dirty="0"/>
              <a:t>函数本次处理的中断类型（类似中断的中转站）。</a:t>
            </a:r>
            <a:endParaRPr lang="en-US" altLang="zh-CN" b="1" dirty="0"/>
          </a:p>
          <a:p>
            <a:pPr marL="285750" indent="-285750">
              <a:spcBef>
                <a:spcPts val="1800"/>
              </a:spcBef>
              <a:buFont typeface="Arial" panose="020B0604020202020204" pitchFamily="34" charset="0"/>
              <a:buChar char="•"/>
            </a:pPr>
            <a:r>
              <a:rPr lang="en-US" altLang="zh-CN" b="1" dirty="0" err="1"/>
              <a:t>devintr</a:t>
            </a:r>
            <a:r>
              <a:rPr lang="zh-CN" altLang="en-US" b="1" dirty="0"/>
              <a:t>中先获得异常原因码</a:t>
            </a:r>
            <a:r>
              <a:rPr lang="en-US" altLang="zh-CN" b="1" dirty="0" err="1"/>
              <a:t>scause</a:t>
            </a:r>
            <a:r>
              <a:rPr lang="zh-CN" altLang="en-US" b="1" dirty="0"/>
              <a:t>，进入我们时钟中断对应的第二个</a:t>
            </a:r>
            <a:r>
              <a:rPr lang="en-US" altLang="zh-CN" b="1" dirty="0"/>
              <a:t>if</a:t>
            </a:r>
            <a:r>
              <a:rPr lang="zh-CN" altLang="en-US" b="1" dirty="0"/>
              <a:t>（</a:t>
            </a:r>
            <a:r>
              <a:rPr lang="en-US" altLang="zh-CN" b="1" dirty="0"/>
              <a:t>software interrupt</a:t>
            </a:r>
            <a:r>
              <a:rPr lang="zh-CN" altLang="en-US" b="1" dirty="0"/>
              <a:t>）。这里先调用</a:t>
            </a:r>
            <a:r>
              <a:rPr lang="en-US" altLang="zh-CN" b="1" dirty="0" err="1"/>
              <a:t>clockintr</a:t>
            </a:r>
            <a:r>
              <a:rPr lang="en-US" altLang="zh-CN" b="1" dirty="0"/>
              <a:t>()</a:t>
            </a:r>
            <a:r>
              <a:rPr lang="zh-CN" altLang="en-US" b="1" dirty="0"/>
              <a:t>函数（这个函数后面会详细提到）。然后清空</a:t>
            </a:r>
            <a:r>
              <a:rPr lang="en-US" altLang="zh-CN" b="1" dirty="0"/>
              <a:t>sip</a:t>
            </a:r>
            <a:r>
              <a:rPr lang="zh-CN" altLang="en-US" b="1" dirty="0"/>
              <a:t>的</a:t>
            </a:r>
            <a:r>
              <a:rPr lang="en-US" altLang="zh-CN" b="1" dirty="0"/>
              <a:t>SSIP</a:t>
            </a:r>
            <a:r>
              <a:rPr lang="zh-CN" altLang="en-US" b="1" dirty="0"/>
              <a:t>位表示已经响应此中断，最后返回</a:t>
            </a:r>
            <a:r>
              <a:rPr lang="en-US" altLang="zh-CN" b="1" dirty="0"/>
              <a:t>2</a:t>
            </a:r>
            <a:r>
              <a:rPr lang="zh-CN" altLang="en-US" b="1" dirty="0"/>
              <a:t>给</a:t>
            </a:r>
            <a:r>
              <a:rPr lang="en-US" altLang="zh-CN" b="1" dirty="0" err="1"/>
              <a:t>kernalrap</a:t>
            </a:r>
            <a:r>
              <a:rPr lang="zh-CN" altLang="en-US" b="1" dirty="0"/>
              <a:t>或</a:t>
            </a:r>
            <a:r>
              <a:rPr lang="en-US" altLang="zh-CN" b="1" dirty="0"/>
              <a:t>			</a:t>
            </a:r>
            <a:r>
              <a:rPr lang="en-US" altLang="zh-CN" b="1" dirty="0" err="1"/>
              <a:t>usertrap</a:t>
            </a:r>
            <a:r>
              <a:rPr lang="zh-CN" altLang="en-US" b="1" dirty="0"/>
              <a:t>函数，用</a:t>
            </a:r>
            <a:r>
              <a:rPr lang="en-US" altLang="zh-CN" b="1" dirty="0"/>
              <a:t>yield</a:t>
            </a:r>
            <a:r>
              <a:rPr lang="zh-CN" altLang="en-US" b="1" dirty="0"/>
              <a:t>来让出对</a:t>
            </a:r>
            <a:r>
              <a:rPr lang="en-US" altLang="zh-CN" b="1" dirty="0"/>
              <a:t>CPU</a:t>
            </a:r>
            <a:r>
              <a:rPr lang="zh-CN" altLang="en-US" b="1" dirty="0"/>
              <a:t>的使用权，完成时钟中断。</a:t>
            </a:r>
            <a:endParaRPr lang="en-US" altLang="zh-CN" b="1" dirty="0"/>
          </a:p>
        </p:txBody>
      </p:sp>
      <p:pic>
        <p:nvPicPr>
          <p:cNvPr id="8" name="图片 7"/>
          <p:cNvPicPr>
            <a:picLocks noChangeAspect="1"/>
          </p:cNvPicPr>
          <p:nvPr/>
        </p:nvPicPr>
        <p:blipFill>
          <a:blip r:embed="rId3"/>
          <a:stretch>
            <a:fillRect/>
          </a:stretch>
        </p:blipFill>
        <p:spPr>
          <a:xfrm>
            <a:off x="329972" y="1430961"/>
            <a:ext cx="3107789" cy="506753"/>
          </a:xfrm>
          <a:prstGeom prst="rect">
            <a:avLst/>
          </a:prstGeom>
        </p:spPr>
      </p:pic>
      <p:pic>
        <p:nvPicPr>
          <p:cNvPr id="11" name="图片 10"/>
          <p:cNvPicPr>
            <a:picLocks noChangeAspect="1"/>
          </p:cNvPicPr>
          <p:nvPr/>
        </p:nvPicPr>
        <p:blipFill>
          <a:blip r:embed="rId4"/>
          <a:stretch>
            <a:fillRect/>
          </a:stretch>
        </p:blipFill>
        <p:spPr>
          <a:xfrm>
            <a:off x="0" y="3142038"/>
            <a:ext cx="5299300" cy="708879"/>
          </a:xfrm>
          <a:prstGeom prst="rect">
            <a:avLst/>
          </a:prstGeom>
        </p:spPr>
      </p:pic>
      <p:pic>
        <p:nvPicPr>
          <p:cNvPr id="13" name="图片 12"/>
          <p:cNvPicPr>
            <a:picLocks noChangeAspect="1"/>
          </p:cNvPicPr>
          <p:nvPr/>
        </p:nvPicPr>
        <p:blipFill>
          <a:blip r:embed="rId5"/>
          <a:stretch>
            <a:fillRect/>
          </a:stretch>
        </p:blipFill>
        <p:spPr>
          <a:xfrm>
            <a:off x="0" y="4696828"/>
            <a:ext cx="5386387" cy="1770417"/>
          </a:xfrm>
          <a:prstGeom prst="rect">
            <a:avLst/>
          </a:prstGeom>
        </p:spPr>
      </p:pic>
      <p:pic>
        <p:nvPicPr>
          <p:cNvPr id="15" name="图片 14"/>
          <p:cNvPicPr>
            <a:picLocks noChangeAspect="1"/>
          </p:cNvPicPr>
          <p:nvPr/>
        </p:nvPicPr>
        <p:blipFill>
          <a:blip r:embed="rId6"/>
          <a:stretch>
            <a:fillRect/>
          </a:stretch>
        </p:blipFill>
        <p:spPr>
          <a:xfrm>
            <a:off x="5331637" y="3757428"/>
            <a:ext cx="4981248" cy="3100572"/>
          </a:xfrm>
          <a:prstGeom prst="rect">
            <a:avLst/>
          </a:prstGeom>
        </p:spPr>
      </p:pic>
      <p:sp>
        <p:nvSpPr>
          <p:cNvPr id="16" name="文本框 15"/>
          <p:cNvSpPr txBox="1"/>
          <p:nvPr/>
        </p:nvSpPr>
        <p:spPr>
          <a:xfrm>
            <a:off x="179615" y="1041586"/>
            <a:ext cx="3107789" cy="369332"/>
          </a:xfrm>
          <a:prstGeom prst="rect">
            <a:avLst/>
          </a:prstGeom>
          <a:noFill/>
        </p:spPr>
        <p:txBody>
          <a:bodyPr wrap="square" rtlCol="0">
            <a:spAutoFit/>
          </a:bodyPr>
          <a:lstStyle/>
          <a:p>
            <a:r>
              <a:rPr lang="en-US" altLang="zh-CN" dirty="0">
                <a:latin typeface="Bahnschrift SemiLight" panose="020B0502040204020203" pitchFamily="34" charset="0"/>
              </a:rPr>
              <a:t>In </a:t>
            </a:r>
            <a:r>
              <a:rPr lang="en-US" altLang="zh-CN" dirty="0" err="1">
                <a:latin typeface="Bahnschrift SemiLight" panose="020B0502040204020203" pitchFamily="34" charset="0"/>
              </a:rPr>
              <a:t>kernalvec.S</a:t>
            </a:r>
            <a:r>
              <a:rPr lang="en-US" altLang="zh-CN" dirty="0">
                <a:latin typeface="Bahnschrift SemiLight" panose="020B0502040204020203" pitchFamily="34" charset="0"/>
              </a:rPr>
              <a:t>/</a:t>
            </a:r>
            <a:r>
              <a:rPr lang="en-US" altLang="zh-CN" dirty="0" err="1">
                <a:latin typeface="Bahnschrift SemiLight" panose="020B0502040204020203" pitchFamily="34" charset="0"/>
              </a:rPr>
              <a:t>kernalvec</a:t>
            </a:r>
            <a:r>
              <a:rPr lang="en-US" altLang="zh-CN" dirty="0">
                <a:latin typeface="Bahnschrift SemiLight" panose="020B0502040204020203" pitchFamily="34" charset="0"/>
              </a:rPr>
              <a:t>(): </a:t>
            </a:r>
            <a:endParaRPr lang="zh-CN" altLang="en-US" dirty="0">
              <a:latin typeface="Bahnschrift SemiLight" panose="020B0502040204020203" pitchFamily="34" charset="0"/>
            </a:endParaRPr>
          </a:p>
        </p:txBody>
      </p:sp>
      <p:sp>
        <p:nvSpPr>
          <p:cNvPr id="17" name="文本框 16"/>
          <p:cNvSpPr txBox="1"/>
          <p:nvPr/>
        </p:nvSpPr>
        <p:spPr>
          <a:xfrm>
            <a:off x="179615" y="2435510"/>
            <a:ext cx="3581399" cy="369332"/>
          </a:xfrm>
          <a:prstGeom prst="rect">
            <a:avLst/>
          </a:prstGeom>
          <a:noFill/>
        </p:spPr>
        <p:txBody>
          <a:bodyPr wrap="square" rtlCol="0">
            <a:spAutoFit/>
          </a:bodyPr>
          <a:lstStyle/>
          <a:p>
            <a:r>
              <a:rPr lang="en-US" altLang="zh-CN" dirty="0">
                <a:latin typeface="Bahnschrift SemiLight" panose="020B0502040204020203" pitchFamily="34" charset="0"/>
              </a:rPr>
              <a:t>In </a:t>
            </a:r>
            <a:r>
              <a:rPr lang="en-US" altLang="zh-CN" dirty="0" err="1">
                <a:latin typeface="Bahnschrift SemiLight" panose="020B0502040204020203" pitchFamily="34" charset="0"/>
              </a:rPr>
              <a:t>trap.c</a:t>
            </a:r>
            <a:r>
              <a:rPr lang="en-US" altLang="zh-CN" dirty="0">
                <a:latin typeface="Bahnschrift SemiLight" panose="020B0502040204020203" pitchFamily="34" charset="0"/>
              </a:rPr>
              <a:t>/</a:t>
            </a:r>
            <a:r>
              <a:rPr lang="en-US" altLang="zh-CN" dirty="0" err="1">
                <a:latin typeface="Bahnschrift SemiLight" panose="020B0502040204020203" pitchFamily="34" charset="0"/>
              </a:rPr>
              <a:t>kerneltrap</a:t>
            </a:r>
            <a:r>
              <a:rPr lang="en-US" altLang="zh-CN" dirty="0">
                <a:latin typeface="Bahnschrift SemiLight" panose="020B0502040204020203" pitchFamily="34" charset="0"/>
              </a:rPr>
              <a:t>() : </a:t>
            </a:r>
            <a:endParaRPr lang="zh-CN" altLang="en-US" dirty="0">
              <a:latin typeface="Bahnschrift SemiLight" panose="020B0502040204020203" pitchFamily="34" charset="0"/>
            </a:endParaRPr>
          </a:p>
        </p:txBody>
      </p:sp>
      <p:pic>
        <p:nvPicPr>
          <p:cNvPr id="19" name="图片 18"/>
          <p:cNvPicPr>
            <a:picLocks noChangeAspect="1"/>
          </p:cNvPicPr>
          <p:nvPr/>
        </p:nvPicPr>
        <p:blipFill>
          <a:blip r:embed="rId7"/>
          <a:stretch>
            <a:fillRect/>
          </a:stretch>
        </p:blipFill>
        <p:spPr>
          <a:xfrm>
            <a:off x="329211" y="2791666"/>
            <a:ext cx="2808596" cy="363549"/>
          </a:xfrm>
          <a:prstGeom prst="rect">
            <a:avLst/>
          </a:prstGeom>
        </p:spPr>
      </p:pic>
      <p:sp>
        <p:nvSpPr>
          <p:cNvPr id="21" name="文本框 20"/>
          <p:cNvSpPr txBox="1"/>
          <p:nvPr/>
        </p:nvSpPr>
        <p:spPr>
          <a:xfrm>
            <a:off x="2435874" y="5835494"/>
            <a:ext cx="2650280" cy="523220"/>
          </a:xfrm>
          <a:prstGeom prst="rect">
            <a:avLst/>
          </a:prstGeom>
          <a:noFill/>
        </p:spPr>
        <p:txBody>
          <a:bodyPr wrap="square" rtlCol="0">
            <a:spAutoFit/>
          </a:bodyPr>
          <a:lstStyle/>
          <a:p>
            <a:r>
              <a:rPr lang="en-US" altLang="zh-CN" sz="2800" dirty="0">
                <a:solidFill>
                  <a:schemeClr val="bg1"/>
                </a:solidFill>
                <a:latin typeface="Dutch801 Rm BT" panose="02020603060505020304" pitchFamily="18" charset="0"/>
              </a:rPr>
              <a:t>kernel/</a:t>
            </a:r>
            <a:r>
              <a:rPr lang="en-US" altLang="zh-CN" sz="2800" dirty="0" err="1">
                <a:solidFill>
                  <a:schemeClr val="bg1"/>
                </a:solidFill>
                <a:latin typeface="Dutch801 Rm BT" panose="02020603060505020304" pitchFamily="18" charset="0"/>
              </a:rPr>
              <a:t>trap.c</a:t>
            </a:r>
            <a:endParaRPr lang="zh-CN" altLang="en-US" sz="2800" dirty="0">
              <a:solidFill>
                <a:schemeClr val="bg1"/>
              </a:solidFill>
              <a:latin typeface="Dutch801 Rm BT" panose="02020603060505020304" pitchFamily="18" charset="0"/>
            </a:endParaRPr>
          </a:p>
        </p:txBody>
      </p:sp>
      <p:sp>
        <p:nvSpPr>
          <p:cNvPr id="22" name="箭头: 右 21"/>
          <p:cNvSpPr/>
          <p:nvPr/>
        </p:nvSpPr>
        <p:spPr>
          <a:xfrm rot="5400000">
            <a:off x="1200232" y="2015149"/>
            <a:ext cx="661019" cy="405534"/>
          </a:xfrm>
          <a:prstGeom prst="rightArrow">
            <a:avLst>
              <a:gd name="adj1" fmla="val 50000"/>
              <a:gd name="adj2" fmla="val 78536"/>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23" name="箭头: 右 22"/>
          <p:cNvSpPr/>
          <p:nvPr/>
        </p:nvSpPr>
        <p:spPr>
          <a:xfrm rot="5400000">
            <a:off x="1431455" y="3686105"/>
            <a:ext cx="1501349" cy="439570"/>
          </a:xfrm>
          <a:prstGeom prst="rightArrow">
            <a:avLst>
              <a:gd name="adj1" fmla="val 50000"/>
              <a:gd name="adj2" fmla="val 78536"/>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24" name="箭头: 右 23"/>
          <p:cNvSpPr/>
          <p:nvPr/>
        </p:nvSpPr>
        <p:spPr>
          <a:xfrm rot="12529398">
            <a:off x="1154042" y="4701462"/>
            <a:ext cx="5195443" cy="283518"/>
          </a:xfrm>
          <a:prstGeom prst="rightArrow">
            <a:avLst>
              <a:gd name="adj1" fmla="val 50000"/>
              <a:gd name="adj2" fmla="val 78536"/>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26" name="矩形: 圆角 25"/>
          <p:cNvSpPr/>
          <p:nvPr/>
        </p:nvSpPr>
        <p:spPr>
          <a:xfrm>
            <a:off x="1201360" y="3274257"/>
            <a:ext cx="329381" cy="40010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6095999" y="5958605"/>
            <a:ext cx="329381" cy="40010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heel(1)">
                                      <p:cBhvr>
                                        <p:cTn id="12"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问题一</a:t>
            </a:r>
          </a:p>
        </p:txBody>
      </p:sp>
      <p:pic>
        <p:nvPicPr>
          <p:cNvPr id="5" name="图片 4"/>
          <p:cNvPicPr>
            <a:picLocks noChangeAspect="1"/>
          </p:cNvPicPr>
          <p:nvPr/>
        </p:nvPicPr>
        <p:blipFill>
          <a:blip r:embed="rId3"/>
          <a:stretch>
            <a:fillRect/>
          </a:stretch>
        </p:blipFill>
        <p:spPr>
          <a:xfrm>
            <a:off x="2547162" y="1148190"/>
            <a:ext cx="7097676" cy="822124"/>
          </a:xfrm>
          <a:prstGeom prst="rect">
            <a:avLst/>
          </a:prstGeom>
        </p:spPr>
      </p:pic>
      <p:pic>
        <p:nvPicPr>
          <p:cNvPr id="6" name="图片 5"/>
          <p:cNvPicPr>
            <a:picLocks noChangeAspect="1"/>
          </p:cNvPicPr>
          <p:nvPr/>
        </p:nvPicPr>
        <p:blipFill rotWithShape="1">
          <a:blip r:embed="rId4"/>
          <a:srcRect b="56850"/>
          <a:stretch>
            <a:fillRect/>
          </a:stretch>
        </p:blipFill>
        <p:spPr>
          <a:xfrm>
            <a:off x="2057399" y="2090057"/>
            <a:ext cx="8447315" cy="3971997"/>
          </a:xfrm>
          <a:prstGeom prst="rect">
            <a:avLst/>
          </a:prstGeom>
        </p:spPr>
      </p:pic>
      <p:sp>
        <p:nvSpPr>
          <p:cNvPr id="10" name="矩形: 圆角 9"/>
          <p:cNvSpPr/>
          <p:nvPr/>
        </p:nvSpPr>
        <p:spPr>
          <a:xfrm>
            <a:off x="3597728" y="5114962"/>
            <a:ext cx="1839686" cy="485737"/>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问题二</a:t>
            </a:r>
          </a:p>
        </p:txBody>
      </p:sp>
      <p:sp>
        <p:nvSpPr>
          <p:cNvPr id="3" name="内容占位符 2"/>
          <p:cNvSpPr>
            <a:spLocks noGrp="1"/>
          </p:cNvSpPr>
          <p:nvPr>
            <p:ph idx="1"/>
          </p:nvPr>
        </p:nvSpPr>
        <p:spPr>
          <a:xfrm>
            <a:off x="6802120" y="1950085"/>
            <a:ext cx="5017135" cy="4761865"/>
          </a:xfrm>
        </p:spPr>
        <p:txBody>
          <a:bodyPr>
            <a:normAutofit/>
          </a:bodyPr>
          <a:lstStyle/>
          <a:p>
            <a:pPr marL="0" indent="457200">
              <a:spcBef>
                <a:spcPts val="1800"/>
              </a:spcBef>
              <a:buNone/>
            </a:pPr>
            <a:r>
              <a:rPr lang="zh-CN" altLang="en-US" sz="2000" dirty="0"/>
              <a:t>对于</a:t>
            </a:r>
            <a:r>
              <a:rPr lang="en-US" altLang="zh-CN" sz="2000" dirty="0"/>
              <a:t>ticks</a:t>
            </a:r>
            <a:r>
              <a:rPr lang="zh-CN" altLang="en-US" sz="2000" dirty="0"/>
              <a:t>的写入只发生在</a:t>
            </a:r>
            <a:r>
              <a:rPr lang="en-US" altLang="zh-CN" sz="2000" dirty="0"/>
              <a:t>clockintr</a:t>
            </a:r>
            <a:r>
              <a:rPr lang="zh-CN" altLang="en-US" sz="2000" dirty="0"/>
              <a:t>（）函数中，并且周期性地触发</a:t>
            </a:r>
            <a:r>
              <a:rPr lang="en-US" altLang="zh-CN" sz="2000" dirty="0"/>
              <a:t>clockintr</a:t>
            </a:r>
            <a:r>
              <a:rPr lang="zh-CN" altLang="en-US" sz="2000" dirty="0"/>
              <a:t>（），所以</a:t>
            </a:r>
            <a:r>
              <a:rPr lang="en-US" altLang="zh-CN" sz="2000" dirty="0"/>
              <a:t>ticks</a:t>
            </a:r>
            <a:r>
              <a:rPr lang="zh-CN" altLang="en-US" sz="2000" dirty="0"/>
              <a:t>是用来统计时钟周期数，为后续</a:t>
            </a:r>
            <a:r>
              <a:rPr lang="en-US" altLang="zh-CN" sz="2000" dirty="0"/>
              <a:t>sys_sleep</a:t>
            </a:r>
            <a:r>
              <a:rPr lang="zh-CN" altLang="en-US" sz="2000" dirty="0"/>
              <a:t>等函数提供休眠时间的参考。</a:t>
            </a:r>
          </a:p>
          <a:p>
            <a:pPr marL="0" indent="457200">
              <a:spcBef>
                <a:spcPts val="1800"/>
              </a:spcBef>
              <a:buNone/>
            </a:pPr>
            <a:endParaRPr lang="zh-CN" altLang="en-US" sz="2000" dirty="0"/>
          </a:p>
          <a:p>
            <a:pPr marL="0" indent="457200">
              <a:spcBef>
                <a:spcPts val="1800"/>
              </a:spcBef>
              <a:buNone/>
            </a:pPr>
            <a:endParaRPr lang="zh-CN" altLang="en-US" sz="2000" dirty="0"/>
          </a:p>
          <a:p>
            <a:pPr marL="0" indent="457200">
              <a:spcBef>
                <a:spcPts val="1800"/>
              </a:spcBef>
              <a:buNone/>
            </a:pPr>
            <a:r>
              <a:rPr lang="zh-CN" altLang="en-US" sz="2000" dirty="0"/>
              <a:t>此外，</a:t>
            </a:r>
            <a:r>
              <a:rPr lang="en-US" altLang="zh-CN" sz="2000" dirty="0"/>
              <a:t>ticks</a:t>
            </a:r>
            <a:r>
              <a:rPr lang="zh-CN" altLang="en-US" sz="2000" dirty="0"/>
              <a:t>还作为了</a:t>
            </a:r>
            <a:r>
              <a:rPr lang="zh-CN" altLang="en-US" sz="2000" dirty="0">
                <a:sym typeface="+mn-ea"/>
              </a:rPr>
              <a:t>作为sys_sleep睡眠的channel。</a:t>
            </a:r>
          </a:p>
          <a:p>
            <a:pPr marL="0" indent="457200">
              <a:spcBef>
                <a:spcPts val="1800"/>
              </a:spcBef>
              <a:buNone/>
            </a:pPr>
            <a:r>
              <a:rPr lang="zh-CN" altLang="en-US" sz="2000" dirty="0">
                <a:sym typeface="+mn-ea"/>
              </a:rPr>
              <a:t>所有通过sys_sleep睡眠的进程都是以ticks的地址作为管道，同样在wakeup（）执行的过程中，将唤醒该管道上所有睡眠的进程。</a:t>
            </a:r>
            <a:endParaRPr lang="zh-CN" altLang="en-US" sz="2000" dirty="0"/>
          </a:p>
          <a:p>
            <a:pPr marL="0" indent="0">
              <a:spcBef>
                <a:spcPts val="1800"/>
              </a:spcBef>
              <a:buNone/>
            </a:pPr>
            <a:endParaRPr lang="en-US" altLang="zh-CN" b="1" i="1" dirty="0"/>
          </a:p>
          <a:p>
            <a:pPr>
              <a:spcBef>
                <a:spcPts val="1800"/>
              </a:spcBef>
            </a:pPr>
            <a:endParaRPr lang="en-US" altLang="zh-CN" dirty="0"/>
          </a:p>
          <a:p>
            <a:pPr>
              <a:spcBef>
                <a:spcPts val="1800"/>
              </a:spcBef>
            </a:pPr>
            <a:endParaRPr lang="en-US" altLang="zh-CN" dirty="0"/>
          </a:p>
          <a:p>
            <a:pPr marL="0" indent="0">
              <a:buNone/>
            </a:pPr>
            <a:endParaRPr lang="en-US" altLang="zh-CN" b="1" dirty="0"/>
          </a:p>
        </p:txBody>
      </p:sp>
      <p:pic>
        <p:nvPicPr>
          <p:cNvPr id="4" name="图片 3"/>
          <p:cNvPicPr>
            <a:picLocks noChangeAspect="1"/>
          </p:cNvPicPr>
          <p:nvPr>
            <p:custDataLst>
              <p:tags r:id="rId1"/>
            </p:custDataLst>
          </p:nvPr>
        </p:nvPicPr>
        <p:blipFill>
          <a:blip r:embed="rId15"/>
          <a:stretch>
            <a:fillRect/>
          </a:stretch>
        </p:blipFill>
        <p:spPr>
          <a:xfrm>
            <a:off x="1383030" y="1178560"/>
            <a:ext cx="7932420" cy="771525"/>
          </a:xfrm>
          <a:prstGeom prst="rect">
            <a:avLst/>
          </a:prstGeom>
        </p:spPr>
      </p:pic>
      <p:pic>
        <p:nvPicPr>
          <p:cNvPr id="6" name="图片 5"/>
          <p:cNvPicPr>
            <a:picLocks noChangeAspect="1"/>
          </p:cNvPicPr>
          <p:nvPr>
            <p:custDataLst>
              <p:tags r:id="rId2"/>
            </p:custDataLst>
          </p:nvPr>
        </p:nvPicPr>
        <p:blipFill>
          <a:blip r:embed="rId16"/>
          <a:stretch>
            <a:fillRect/>
          </a:stretch>
        </p:blipFill>
        <p:spPr>
          <a:xfrm>
            <a:off x="80645" y="1864360"/>
            <a:ext cx="2596515" cy="1564640"/>
          </a:xfrm>
          <a:prstGeom prst="rect">
            <a:avLst/>
          </a:prstGeom>
        </p:spPr>
      </p:pic>
      <p:pic>
        <p:nvPicPr>
          <p:cNvPr id="7" name="图片 6"/>
          <p:cNvPicPr>
            <a:picLocks noChangeAspect="1"/>
          </p:cNvPicPr>
          <p:nvPr>
            <p:custDataLst>
              <p:tags r:id="rId3"/>
            </p:custDataLst>
          </p:nvPr>
        </p:nvPicPr>
        <p:blipFill>
          <a:blip r:embed="rId17"/>
          <a:stretch>
            <a:fillRect/>
          </a:stretch>
        </p:blipFill>
        <p:spPr>
          <a:xfrm>
            <a:off x="2332355" y="1864360"/>
            <a:ext cx="2838450" cy="3390900"/>
          </a:xfrm>
          <a:prstGeom prst="rect">
            <a:avLst/>
          </a:prstGeom>
        </p:spPr>
      </p:pic>
      <p:pic>
        <p:nvPicPr>
          <p:cNvPr id="8" name="图片 7"/>
          <p:cNvPicPr>
            <a:picLocks noChangeAspect="1"/>
          </p:cNvPicPr>
          <p:nvPr>
            <p:custDataLst>
              <p:tags r:id="rId4"/>
            </p:custDataLst>
          </p:nvPr>
        </p:nvPicPr>
        <p:blipFill>
          <a:blip r:embed="rId18"/>
          <a:stretch>
            <a:fillRect/>
          </a:stretch>
        </p:blipFill>
        <p:spPr>
          <a:xfrm>
            <a:off x="80645" y="5547360"/>
            <a:ext cx="2705100" cy="762000"/>
          </a:xfrm>
          <a:prstGeom prst="rect">
            <a:avLst/>
          </a:prstGeom>
        </p:spPr>
      </p:pic>
      <p:sp>
        <p:nvSpPr>
          <p:cNvPr id="18" name="矩形: 圆角 17"/>
          <p:cNvSpPr/>
          <p:nvPr>
            <p:custDataLst>
              <p:tags r:id="rId5"/>
            </p:custDataLst>
          </p:nvPr>
        </p:nvSpPr>
        <p:spPr>
          <a:xfrm>
            <a:off x="399803" y="2528841"/>
            <a:ext cx="796413" cy="2359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17"/>
          <p:cNvSpPr/>
          <p:nvPr>
            <p:custDataLst>
              <p:tags r:id="rId6"/>
            </p:custDataLst>
          </p:nvPr>
        </p:nvSpPr>
        <p:spPr>
          <a:xfrm>
            <a:off x="400050" y="2764790"/>
            <a:ext cx="1431290" cy="22288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custDataLst>
              <p:tags r:id="rId7"/>
            </p:custDataLst>
          </p:nvPr>
        </p:nvPicPr>
        <p:blipFill>
          <a:blip r:embed="rId19"/>
          <a:stretch>
            <a:fillRect/>
          </a:stretch>
        </p:blipFill>
        <p:spPr>
          <a:xfrm>
            <a:off x="2332355" y="4161155"/>
            <a:ext cx="4008120" cy="2499360"/>
          </a:xfrm>
          <a:prstGeom prst="rect">
            <a:avLst/>
          </a:prstGeom>
        </p:spPr>
      </p:pic>
      <p:sp>
        <p:nvSpPr>
          <p:cNvPr id="12" name="矩形: 圆角 11"/>
          <p:cNvSpPr/>
          <p:nvPr>
            <p:custDataLst>
              <p:tags r:id="rId8"/>
            </p:custDataLst>
          </p:nvPr>
        </p:nvSpPr>
        <p:spPr>
          <a:xfrm>
            <a:off x="4603115" y="5419090"/>
            <a:ext cx="1198880" cy="22987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1"/>
          <p:cNvSpPr/>
          <p:nvPr>
            <p:custDataLst>
              <p:tags r:id="rId9"/>
            </p:custDataLst>
          </p:nvPr>
        </p:nvSpPr>
        <p:spPr>
          <a:xfrm>
            <a:off x="2332355" y="4098925"/>
            <a:ext cx="1336040" cy="30543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1"/>
          <p:cNvSpPr/>
          <p:nvPr>
            <p:custDataLst>
              <p:tags r:id="rId10"/>
            </p:custDataLst>
          </p:nvPr>
        </p:nvSpPr>
        <p:spPr>
          <a:xfrm>
            <a:off x="265430" y="5763260"/>
            <a:ext cx="1240790" cy="2597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7"/>
          <p:cNvSpPr/>
          <p:nvPr>
            <p:custDataLst>
              <p:tags r:id="rId11"/>
            </p:custDataLst>
          </p:nvPr>
        </p:nvSpPr>
        <p:spPr>
          <a:xfrm rot="2237216">
            <a:off x="1651000" y="3349625"/>
            <a:ext cx="1833880" cy="215900"/>
          </a:xfrm>
          <a:prstGeom prst="rightArrow">
            <a:avLst>
              <a:gd name="adj1" fmla="val 50000"/>
              <a:gd name="adj2" fmla="val 136148"/>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 name="箭头: 右 17"/>
          <p:cNvSpPr/>
          <p:nvPr>
            <p:custDataLst>
              <p:tags r:id="rId12"/>
            </p:custDataLst>
          </p:nvPr>
        </p:nvSpPr>
        <p:spPr>
          <a:xfrm rot="21077215">
            <a:off x="1683385" y="5554345"/>
            <a:ext cx="2743200" cy="224155"/>
          </a:xfrm>
          <a:prstGeom prst="rightArrow">
            <a:avLst>
              <a:gd name="adj1" fmla="val 50000"/>
              <a:gd name="adj2" fmla="val 136148"/>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7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7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9" grpId="0" bldLvl="0" animBg="1"/>
      <p:bldP spid="12" grpId="0" bldLvl="0" animBg="1"/>
      <p:bldP spid="11" grpId="0" bldLvl="0" animBg="1"/>
      <p:bldP spid="1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问题二</a:t>
            </a:r>
          </a:p>
        </p:txBody>
      </p:sp>
      <p:sp>
        <p:nvSpPr>
          <p:cNvPr id="3" name="内容占位符 2"/>
          <p:cNvSpPr>
            <a:spLocks noGrp="1"/>
          </p:cNvSpPr>
          <p:nvPr>
            <p:ph idx="1"/>
          </p:nvPr>
        </p:nvSpPr>
        <p:spPr>
          <a:xfrm>
            <a:off x="6988810" y="2730500"/>
            <a:ext cx="4126865" cy="4761865"/>
          </a:xfrm>
        </p:spPr>
        <p:txBody>
          <a:bodyPr>
            <a:normAutofit/>
          </a:bodyPr>
          <a:lstStyle/>
          <a:p>
            <a:pPr marL="0" lvl="1" indent="457200">
              <a:lnSpc>
                <a:spcPct val="100000"/>
              </a:lnSpc>
              <a:buNone/>
            </a:pPr>
            <a:r>
              <a:rPr lang="en-US" altLang="zh-CN" sz="2000" dirty="0">
                <a:sym typeface="+mn-ea"/>
              </a:rPr>
              <a:t>ticks</a:t>
            </a:r>
            <a:r>
              <a:rPr lang="zh-CN" altLang="en-US" sz="2000" dirty="0">
                <a:sym typeface="+mn-ea"/>
              </a:rPr>
              <a:t>是一个共享的临界区变量，需要用锁来保护，保证原子操作。</a:t>
            </a:r>
            <a:endParaRPr lang="zh-CN" altLang="en-US" sz="2000" dirty="0"/>
          </a:p>
          <a:p>
            <a:pPr marL="0" lvl="1" indent="457200" algn="l">
              <a:lnSpc>
                <a:spcPct val="100000"/>
              </a:lnSpc>
              <a:buClrTx/>
              <a:buSzTx/>
              <a:buNone/>
            </a:pPr>
            <a:r>
              <a:rPr lang="zh-CN" altLang="en-US" sz="2000" dirty="0">
                <a:sym typeface="+mn-ea"/>
              </a:rPr>
              <a:t>使用锁来防止中断处理程序同cpu上的其他进程同时使用ticks变量，如时钟中断clockintr函数会增长ticks，该cpu上另一个线程正在运行sys_sleep，其中也要使用ticks。锁tickslock就可以为该变量实现同步。</a:t>
            </a:r>
            <a:endParaRPr lang="zh-CN" altLang="en-US" sz="2000" dirty="0"/>
          </a:p>
          <a:p>
            <a:pPr marL="0" indent="0">
              <a:spcBef>
                <a:spcPts val="1800"/>
              </a:spcBef>
              <a:buNone/>
            </a:pPr>
            <a:endParaRPr lang="en-US" altLang="zh-CN" b="1" i="1" dirty="0"/>
          </a:p>
          <a:p>
            <a:pPr>
              <a:spcBef>
                <a:spcPts val="1800"/>
              </a:spcBef>
            </a:pPr>
            <a:endParaRPr lang="en-US" altLang="zh-CN" dirty="0"/>
          </a:p>
          <a:p>
            <a:pPr>
              <a:spcBef>
                <a:spcPts val="1800"/>
              </a:spcBef>
            </a:pPr>
            <a:endParaRPr lang="en-US" altLang="zh-CN" dirty="0"/>
          </a:p>
          <a:p>
            <a:pPr marL="0" indent="0">
              <a:buNone/>
            </a:pPr>
            <a:endParaRPr lang="en-US" altLang="zh-CN" b="1" dirty="0"/>
          </a:p>
        </p:txBody>
      </p:sp>
      <p:pic>
        <p:nvPicPr>
          <p:cNvPr id="4" name="图片 3"/>
          <p:cNvPicPr>
            <a:picLocks noChangeAspect="1"/>
          </p:cNvPicPr>
          <p:nvPr>
            <p:custDataLst>
              <p:tags r:id="rId1"/>
            </p:custDataLst>
          </p:nvPr>
        </p:nvPicPr>
        <p:blipFill>
          <a:blip r:embed="rId11"/>
          <a:stretch>
            <a:fillRect/>
          </a:stretch>
        </p:blipFill>
        <p:spPr>
          <a:xfrm>
            <a:off x="1383030" y="1178560"/>
            <a:ext cx="7932420" cy="771525"/>
          </a:xfrm>
          <a:prstGeom prst="rect">
            <a:avLst/>
          </a:prstGeom>
        </p:spPr>
      </p:pic>
      <p:pic>
        <p:nvPicPr>
          <p:cNvPr id="6" name="图片 5"/>
          <p:cNvPicPr>
            <a:picLocks noChangeAspect="1"/>
          </p:cNvPicPr>
          <p:nvPr>
            <p:custDataLst>
              <p:tags r:id="rId2"/>
            </p:custDataLst>
          </p:nvPr>
        </p:nvPicPr>
        <p:blipFill>
          <a:blip r:embed="rId12"/>
          <a:stretch>
            <a:fillRect/>
          </a:stretch>
        </p:blipFill>
        <p:spPr>
          <a:xfrm>
            <a:off x="80645" y="1864360"/>
            <a:ext cx="2596515" cy="1564640"/>
          </a:xfrm>
          <a:prstGeom prst="rect">
            <a:avLst/>
          </a:prstGeom>
        </p:spPr>
      </p:pic>
      <p:pic>
        <p:nvPicPr>
          <p:cNvPr id="7" name="图片 6"/>
          <p:cNvPicPr>
            <a:picLocks noChangeAspect="1"/>
          </p:cNvPicPr>
          <p:nvPr>
            <p:custDataLst>
              <p:tags r:id="rId3"/>
            </p:custDataLst>
          </p:nvPr>
        </p:nvPicPr>
        <p:blipFill>
          <a:blip r:embed="rId13"/>
          <a:stretch>
            <a:fillRect/>
          </a:stretch>
        </p:blipFill>
        <p:spPr>
          <a:xfrm>
            <a:off x="3362960" y="1995805"/>
            <a:ext cx="2838450" cy="3390900"/>
          </a:xfrm>
          <a:prstGeom prst="rect">
            <a:avLst/>
          </a:prstGeom>
        </p:spPr>
      </p:pic>
      <p:sp>
        <p:nvSpPr>
          <p:cNvPr id="18" name="矩形: 圆角 17"/>
          <p:cNvSpPr/>
          <p:nvPr>
            <p:custDataLst>
              <p:tags r:id="rId4"/>
            </p:custDataLst>
          </p:nvPr>
        </p:nvSpPr>
        <p:spPr>
          <a:xfrm>
            <a:off x="400050" y="2292350"/>
            <a:ext cx="1804035" cy="22987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17"/>
          <p:cNvSpPr/>
          <p:nvPr>
            <p:custDataLst>
              <p:tags r:id="rId5"/>
            </p:custDataLst>
          </p:nvPr>
        </p:nvSpPr>
        <p:spPr>
          <a:xfrm>
            <a:off x="3548380" y="3075940"/>
            <a:ext cx="1555750" cy="2362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7"/>
          <p:cNvSpPr/>
          <p:nvPr>
            <p:custDataLst>
              <p:tags r:id="rId6"/>
            </p:custDataLst>
          </p:nvPr>
        </p:nvSpPr>
        <p:spPr>
          <a:xfrm rot="1397216">
            <a:off x="2231390" y="2709545"/>
            <a:ext cx="1385570" cy="242570"/>
          </a:xfrm>
          <a:prstGeom prst="rightArrow">
            <a:avLst>
              <a:gd name="adj1" fmla="val 50000"/>
              <a:gd name="adj2" fmla="val 136148"/>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 name="矩形: 圆角 17"/>
          <p:cNvSpPr/>
          <p:nvPr>
            <p:custDataLst>
              <p:tags r:id="rId7"/>
            </p:custDataLst>
          </p:nvPr>
        </p:nvSpPr>
        <p:spPr>
          <a:xfrm>
            <a:off x="3841115" y="3862705"/>
            <a:ext cx="1555750" cy="2362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7"/>
          <p:cNvSpPr/>
          <p:nvPr>
            <p:custDataLst>
              <p:tags r:id="rId8"/>
            </p:custDataLst>
          </p:nvPr>
        </p:nvSpPr>
        <p:spPr>
          <a:xfrm>
            <a:off x="471805" y="2966720"/>
            <a:ext cx="1555750" cy="2362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灯片编号占位符 1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7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9" grpId="0" bldLvl="0" animBg="1"/>
      <p:bldP spid="5" grpId="0" bldLvl="0" animBg="1"/>
      <p:bldP spid="1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sleep</a:t>
            </a:r>
            <a:r>
              <a:rPr lang="zh-CN" altLang="en-US" dirty="0"/>
              <a:t>函数与</a:t>
            </a:r>
            <a:r>
              <a:rPr lang="en-US" altLang="zh-CN" dirty="0"/>
              <a:t>wakeup</a:t>
            </a:r>
            <a:r>
              <a:rPr lang="zh-CN" altLang="en-US" dirty="0"/>
              <a:t>函数</a:t>
            </a:r>
          </a:p>
        </p:txBody>
      </p:sp>
      <p:sp>
        <p:nvSpPr>
          <p:cNvPr id="3" name="内容占位符 2"/>
          <p:cNvSpPr>
            <a:spLocks noGrp="1"/>
          </p:cNvSpPr>
          <p:nvPr>
            <p:ph idx="1"/>
          </p:nvPr>
        </p:nvSpPr>
        <p:spPr/>
        <p:txBody>
          <a:bodyPr>
            <a:normAutofit/>
          </a:bodyPr>
          <a:lstStyle/>
          <a:p>
            <a:pPr>
              <a:spcBef>
                <a:spcPts val="1800"/>
              </a:spcBef>
            </a:pPr>
            <a:r>
              <a:rPr lang="zh-CN" altLang="en-US" b="1" dirty="0"/>
              <a:t>意义：控制程序运行速度、暂时释放系统资源、</a:t>
            </a:r>
            <a:r>
              <a:rPr lang="zh-CN" altLang="en-US" b="1" i="1" dirty="0"/>
              <a:t>协调不同进</a:t>
            </a:r>
            <a:r>
              <a:rPr lang="en-US" altLang="zh-CN" b="1" i="1" dirty="0">
                <a:latin typeface="+mj-lt"/>
              </a:rPr>
              <a:t>/</a:t>
            </a:r>
            <a:r>
              <a:rPr lang="zh-CN" altLang="en-US" b="1" i="1" dirty="0"/>
              <a:t>线程。</a:t>
            </a:r>
            <a:endParaRPr lang="en-US" altLang="zh-CN" b="1" i="1" dirty="0"/>
          </a:p>
          <a:p>
            <a:pPr>
              <a:spcBef>
                <a:spcPts val="1800"/>
              </a:spcBef>
            </a:pPr>
            <a:endParaRPr lang="en-US" altLang="zh-CN" dirty="0"/>
          </a:p>
          <a:p>
            <a:pPr>
              <a:spcBef>
                <a:spcPts val="1800"/>
              </a:spcBef>
            </a:pPr>
            <a:endParaRPr lang="en-US" altLang="zh-CN" dirty="0"/>
          </a:p>
          <a:p>
            <a:r>
              <a:rPr lang="zh-CN" altLang="en-US" b="1" dirty="0"/>
              <a:t>涉及到系统调用。</a:t>
            </a:r>
            <a:endParaRPr lang="en-US" altLang="zh-CN" b="1" dirty="0"/>
          </a:p>
          <a:p>
            <a:endParaRPr lang="en-US" altLang="zh-CN" dirty="0"/>
          </a:p>
          <a:p>
            <a:endParaRPr lang="en-US" altLang="zh-CN" dirty="0"/>
          </a:p>
          <a:p>
            <a:r>
              <a:rPr lang="zh-CN" altLang="en-US" b="1" dirty="0"/>
              <a:t>需要依靠时钟来实现。</a:t>
            </a:r>
            <a:endParaRPr lang="en-US" altLang="zh-CN" b="1" dirty="0"/>
          </a:p>
        </p:txBody>
      </p:sp>
      <p:pic>
        <p:nvPicPr>
          <p:cNvPr id="5" name="图片 4"/>
          <p:cNvPicPr>
            <a:picLocks noChangeAspect="1"/>
          </p:cNvPicPr>
          <p:nvPr/>
        </p:nvPicPr>
        <p:blipFill>
          <a:blip r:embed="rId3"/>
          <a:stretch>
            <a:fillRect/>
          </a:stretch>
        </p:blipFill>
        <p:spPr>
          <a:xfrm>
            <a:off x="4168877" y="1918421"/>
            <a:ext cx="7357360" cy="2181631"/>
          </a:xfrm>
          <a:prstGeom prst="rect">
            <a:avLst/>
          </a:prstGeom>
        </p:spPr>
      </p:pic>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2I1Y2MyNWNiMzM4ZDQyZjA0OTUxMTE5MDU3NjdjYT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2830</Words>
  <Application>Microsoft Office PowerPoint</Application>
  <PresentationFormat>宽屏</PresentationFormat>
  <Paragraphs>298</Paragraphs>
  <Slides>39</Slides>
  <Notes>20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39</vt:i4>
      </vt:variant>
    </vt:vector>
  </HeadingPairs>
  <TitlesOfParts>
    <vt:vector size="52" baseType="lpstr">
      <vt:lpstr>华文中宋</vt:lpstr>
      <vt:lpstr>宋体</vt:lpstr>
      <vt:lpstr>Dutch801 Rm BT</vt:lpstr>
      <vt:lpstr>Impact</vt:lpstr>
      <vt:lpstr>黑体</vt:lpstr>
      <vt:lpstr>Times New Roman</vt:lpstr>
      <vt:lpstr>Wingdings</vt:lpstr>
      <vt:lpstr>微软雅黑</vt:lpstr>
      <vt:lpstr>Bahnschrift SemiLight</vt:lpstr>
      <vt:lpstr>等线</vt:lpstr>
      <vt:lpstr>Arial</vt:lpstr>
      <vt:lpstr>-apple-system</vt:lpstr>
      <vt:lpstr>A000120140530A99PPBG</vt:lpstr>
      <vt:lpstr>XV6实例分析 时钟中断与系统调用中的同步</vt:lpstr>
      <vt:lpstr>时钟中断</vt:lpstr>
      <vt:lpstr>定时器的初始化</vt:lpstr>
      <vt:lpstr>内核态下处理程序timervec——第一阶段</vt:lpstr>
      <vt:lpstr>S-mode中断处理程序devintr()——第二阶段</vt:lpstr>
      <vt:lpstr>问题一</vt:lpstr>
      <vt:lpstr>问题二</vt:lpstr>
      <vt:lpstr>问题二</vt:lpstr>
      <vt:lpstr>sleep函数与wakeup函数</vt:lpstr>
      <vt:lpstr>xv6中sleep函数的实现：从usr到kernel</vt:lpstr>
      <vt:lpstr>xv6中sleep函数的实现：从usr到kernel</vt:lpstr>
      <vt:lpstr>xv6中sleep函数的实现：从usr到kernel</vt:lpstr>
      <vt:lpstr>wakeup函数与时钟中断周期调用</vt:lpstr>
      <vt:lpstr>wakeup &amp; sleep</vt:lpstr>
      <vt:lpstr>wakeup &amp; sleep</vt:lpstr>
      <vt:lpstr>问题三</vt:lpstr>
      <vt:lpstr>问题四</vt:lpstr>
      <vt:lpstr>问题五</vt:lpstr>
      <vt:lpstr>sleep, sched, scheduler函数执行过程</vt:lpstr>
      <vt:lpstr>sleep, sched, scheduler函数执行过程</vt:lpstr>
      <vt:lpstr>sleep, sched, scheduler函数执行过程</vt:lpstr>
      <vt:lpstr>sleep, sched, scheduler函数执行过程</vt:lpstr>
      <vt:lpstr>sys_sleep的执行</vt:lpstr>
      <vt:lpstr>问题六</vt:lpstr>
      <vt:lpstr>PowerPoint 演示文稿</vt:lpstr>
      <vt:lpstr>RCU简介</vt:lpstr>
      <vt:lpstr>图解RCU</vt:lpstr>
      <vt:lpstr>图解RCU</vt:lpstr>
      <vt:lpstr>图解RCU</vt:lpstr>
      <vt:lpstr>图解RCU</vt:lpstr>
      <vt:lpstr>图解RCU</vt:lpstr>
      <vt:lpstr>RCU的核心API</vt:lpstr>
      <vt:lpstr>RCU的核心API</vt:lpstr>
      <vt:lpstr>RCU的核心API</vt:lpstr>
      <vt:lpstr>RCU的核心API</vt:lpstr>
      <vt:lpstr>RCU的使用分析——延迟销毁</vt:lpstr>
      <vt:lpstr>RCU的使用分析——就地替换</vt:lpstr>
      <vt:lpstr>RCU的使用分析——就地替换</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姚晨珖</cp:lastModifiedBy>
  <cp:revision>215</cp:revision>
  <dcterms:created xsi:type="dcterms:W3CDTF">2018-08-10T09:41:00Z</dcterms:created>
  <dcterms:modified xsi:type="dcterms:W3CDTF">2023-11-02T04:37:58Z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675E7E92EDD94EB4B3F9A1F9C693745D_12</vt:lpwstr>
  </property>
  <property fmtid="{D5CDD505-2E9C-101B-9397-08002B2CF9AE}" pid="3" name="KSOProductBuildVer">
    <vt:lpwstr>2052-12.1.0.15712</vt:lpwstr>
  </property>
</Properties>
</file>